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0" r:id="rId3"/>
    <p:sldId id="271" r:id="rId4"/>
    <p:sldId id="266" r:id="rId5"/>
    <p:sldId id="257" r:id="rId6"/>
    <p:sldId id="272" r:id="rId7"/>
    <p:sldId id="258" r:id="rId8"/>
    <p:sldId id="260" r:id="rId9"/>
    <p:sldId id="288" r:id="rId10"/>
    <p:sldId id="290" r:id="rId11"/>
    <p:sldId id="277" r:id="rId12"/>
    <p:sldId id="289" r:id="rId13"/>
    <p:sldId id="261" r:id="rId14"/>
    <p:sldId id="273" r:id="rId15"/>
    <p:sldId id="264" r:id="rId16"/>
    <p:sldId id="284" r:id="rId17"/>
    <p:sldId id="283" r:id="rId18"/>
    <p:sldId id="285" r:id="rId19"/>
    <p:sldId id="265" r:id="rId20"/>
    <p:sldId id="279" r:id="rId21"/>
    <p:sldId id="286" r:id="rId22"/>
    <p:sldId id="275" r:id="rId23"/>
    <p:sldId id="287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06CA"/>
    <a:srgbClr val="BC50FE"/>
    <a:srgbClr val="F1E2FE"/>
    <a:srgbClr val="CBE3FD"/>
    <a:srgbClr val="FF9B9B"/>
    <a:srgbClr val="FCC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06" y="72"/>
      </p:cViewPr>
      <p:guideLst>
        <p:guide orient="horz" pos="2183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78146-0D2A-4437-806F-D61060CA5504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84D3A-B04E-4F80-9B84-625A178FF1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872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84D3A-B04E-4F80-9B84-625A178FF1B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368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84D3A-B04E-4F80-9B84-625A178FF1B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846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3113-7726-98FA-6EBA-49BD1B1FF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042E9-657A-FED7-6173-368C053DE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42933-5783-C9FE-B648-78ABE43FB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648F-1653-49A7-A012-A483D233E1A5}" type="datetime1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93A3E-078F-B3FC-7E72-42B2D943D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D36BB-1C4A-C570-5278-77C9C38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138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23CE-4532-4A82-291A-7B246DB67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84C5EF-2E37-AEC0-E6E9-E81F1049F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7D8F0-507D-F718-E281-6926A9D38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60C7-987B-4245-B603-D7D7B183F801}" type="datetime1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54972-39ED-DB19-C9CE-CAFD482C4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FDB47-7760-D0DF-8BCE-2D5689F8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44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95A8F5-364D-E04C-D768-266A3D03CB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DD010A-04DF-C464-9392-FFBF30995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A2132-5F3E-F42D-9DA2-11E57514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A3D5-5AAC-4600-AF42-A58F3CEFB3C1}" type="datetime1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DFC53-074D-F533-F902-DA5CE01ED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B402B-7204-B8FD-163B-F93F2841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34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8309E-6595-4F89-D803-D0A409E0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28F7A-D013-1123-F48A-915D7B064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2CE24-7FF2-BA17-CD85-52E5FC2BB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1B2B-35A0-4758-8742-27DFC54256DC}" type="datetime1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8D015-F045-8247-A324-6471D9FE1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8CF89-AA2A-5BF8-340E-904A08C6C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397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4846F-DE37-8FFC-BCDD-76F19174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02146-33BC-4E07-EF53-15CFC1373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A7028-5E79-DC66-5408-C7ACE6A5F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DC38-AD1F-4C04-80F2-7A90C3754FEC}" type="datetime1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9126A-FE08-1526-E24D-6E4D0C02F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5ABAF-2B9C-5673-44A1-2239CF95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899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92B1-F30F-39ED-4257-73C57DC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747FF-B95B-709E-3949-AA3F454DC3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08943-D68D-30DA-30F6-B0AB709E6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C9BD6-71DC-F325-7E15-C95DD386D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4E1E-2B7E-4EBB-B407-CB52F2C2449C}" type="datetime1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1BF2F5-D76E-37F4-4830-32C2F003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4EBFE-E3C3-02A3-437C-4CAD9B60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685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D283-C369-A182-D321-A1667470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269C0-C74B-B600-D615-8D5941E54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DE0FFB-7A18-221A-B500-DB314F4FE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1B51B-0B6F-1607-C539-5768EB2673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D0927-5FCF-9B7B-99D0-45A8EC62F7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B26ECD-21F7-CC4F-A531-2A709C787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0273-5C0E-4DBC-8D70-E3A21F184465}" type="datetime1">
              <a:rPr lang="en-IN" smtClean="0"/>
              <a:t>25-09-2024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83EC45-7C13-8A6C-18D3-8CB55A151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FC86E-9F7C-682B-BE53-CE2C2C000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22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9129-C83C-879A-9EDE-9B227179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AE7E9-CC7A-0A17-7E2C-71F3957A0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C904-358A-4310-A850-6043E41019EC}" type="datetime1">
              <a:rPr lang="en-IN" smtClean="0"/>
              <a:t>25-09-2024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73FDED-0810-B61C-9062-57C816780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73E4E-BAED-BC4B-95E0-2148138A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192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B4D7C-D9BE-CDD6-6C8A-E16A92EAF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CF760-548A-4109-87CE-CD6E8462CA60}" type="datetime1">
              <a:rPr lang="en-IN" smtClean="0"/>
              <a:t>25-09-2024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1AF00A-7ABE-0349-59D6-BA81150A1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B23FC-447D-FDF9-4BCB-8A898CA3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7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895F-5727-0B0A-36CD-17BEF689A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1E57D-36BD-CC24-8A80-6D45D2363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C6745-24CA-E714-7713-E74F8C27F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BBF1A-881B-CF7F-5324-7080D7C75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7A3D8-5F25-4855-ADA4-B00F71E0C069}" type="datetime1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D5633-781A-36F4-B17D-C050B4509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AC096-F1CB-EB66-7382-785E3A43F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4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EB10-55DA-41AA-F7AC-8777ED0E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C23B8E-76DF-34CB-7A8E-1F2865577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5E962-EA43-11EF-C5DE-99161F7BD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E5C6C-7D45-31AA-6C47-A2C97CCC6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11B0-5A20-41ED-8925-E3514233F2C7}" type="datetime1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4DAB9-8CC3-BBF5-F6EB-355F05D7B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ABC27-35E7-27D7-DCB5-52F617280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42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B604DC-109E-211A-47E4-FCC20CDD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5BA40-18E1-A2EC-2A14-032D0C367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9D1EA-CEEE-AFDF-E142-E7BF0C3FA7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7BCAE-2607-460A-830C-672EA4C66276}" type="datetime1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4B0B9-41A3-B8D0-2FCC-EFFF0E7E9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BF008-CCC3-167F-F772-7104BEC2D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12D-A84F-473F-876B-8723B088FF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599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52FBA9-FDEF-CA3D-3C4E-789FBCD93272}"/>
              </a:ext>
            </a:extLst>
          </p:cNvPr>
          <p:cNvSpPr txBox="1"/>
          <p:nvPr/>
        </p:nvSpPr>
        <p:spPr>
          <a:xfrm>
            <a:off x="1488809" y="1221494"/>
            <a:ext cx="9214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National Workshop on Microbiome Informatics</a:t>
            </a:r>
            <a:endParaRPr lang="en-IN" sz="2800" b="1" dirty="0">
              <a:solidFill>
                <a:schemeClr val="accent5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A2386-2177-B631-5729-0D82AE7704FC}"/>
              </a:ext>
            </a:extLst>
          </p:cNvPr>
          <p:cNvSpPr txBox="1"/>
          <p:nvPr/>
        </p:nvSpPr>
        <p:spPr>
          <a:xfrm>
            <a:off x="8473440" y="5892800"/>
            <a:ext cx="293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Bradley Hand ITC" panose="03070402050302030203" pitchFamily="66" charset="0"/>
              </a:rPr>
              <a:t>25</a:t>
            </a:r>
            <a:r>
              <a:rPr lang="en-US" b="1" baseline="30000" dirty="0">
                <a:solidFill>
                  <a:schemeClr val="tx2">
                    <a:lumMod val="50000"/>
                  </a:schemeClr>
                </a:solidFill>
                <a:latin typeface="Bradley Hand ITC" panose="03070402050302030203" pitchFamily="66" charset="0"/>
              </a:rPr>
              <a:t>th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Bradley Hand ITC" panose="03070402050302030203" pitchFamily="66" charset="0"/>
              </a:rPr>
              <a:t> September, 2024</a:t>
            </a:r>
          </a:p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Bradley Hand ITC" panose="03070402050302030203" pitchFamily="66" charset="0"/>
              </a:rPr>
              <a:t>Bose Institute, Kolkata</a:t>
            </a:r>
            <a:endParaRPr lang="en-IN" b="1" dirty="0">
              <a:solidFill>
                <a:schemeClr val="tx2">
                  <a:lumMod val="50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C23DE-0430-2AB2-5DA1-07C37244C5EA}"/>
              </a:ext>
            </a:extLst>
          </p:cNvPr>
          <p:cNvSpPr txBox="1"/>
          <p:nvPr/>
        </p:nvSpPr>
        <p:spPr>
          <a:xfrm>
            <a:off x="2934929" y="2302715"/>
            <a:ext cx="6563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Hands on training sessions: </a:t>
            </a:r>
          </a:p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Analyses of metagenomics data using R</a:t>
            </a:r>
            <a:endParaRPr lang="en-IN" sz="2800" b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7200C8-D84F-6B64-5840-8E57735A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1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A5299-9D26-1C11-B96A-F8D26E01D7F0}"/>
              </a:ext>
            </a:extLst>
          </p:cNvPr>
          <p:cNvSpPr txBox="1"/>
          <p:nvPr/>
        </p:nvSpPr>
        <p:spPr>
          <a:xfrm>
            <a:off x="4139380" y="3554362"/>
            <a:ext cx="3913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Aptos Narrow" panose="020B0004020202020204" pitchFamily="34" charset="0"/>
              </a:rPr>
              <a:t>Dr. Sudipto Saha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  <a:latin typeface="Aptos Narrow" panose="020B0004020202020204" pitchFamily="34" charset="0"/>
              </a:rPr>
              <a:t>Associate Professor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  <a:latin typeface="Aptos Narrow" panose="020B0004020202020204" pitchFamily="34" charset="0"/>
              </a:rPr>
              <a:t>Bose Institute, Kolkata</a:t>
            </a:r>
            <a:endParaRPr lang="en-IN" sz="2000" b="1" dirty="0">
              <a:solidFill>
                <a:srgbClr val="7030A0"/>
              </a:solidFill>
              <a:latin typeface="Aptos Narrow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F7D53C-42E8-211D-EE10-EF697E6B864C}"/>
              </a:ext>
            </a:extLst>
          </p:cNvPr>
          <p:cNvSpPr txBox="1"/>
          <p:nvPr/>
        </p:nvSpPr>
        <p:spPr>
          <a:xfrm>
            <a:off x="1696065" y="4520815"/>
            <a:ext cx="3913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Aptos Narrow" panose="020B0004020202020204" pitchFamily="34" charset="0"/>
              </a:rPr>
              <a:t>Paramita Roy</a:t>
            </a:r>
          </a:p>
          <a:p>
            <a:pPr algn="ctr"/>
            <a:r>
              <a:rPr lang="en-US" dirty="0">
                <a:solidFill>
                  <a:srgbClr val="002060"/>
                </a:solidFill>
                <a:latin typeface="Aptos Narrow" panose="020B0004020202020204" pitchFamily="34" charset="0"/>
              </a:rPr>
              <a:t>Senior Research Fellow</a:t>
            </a:r>
          </a:p>
          <a:p>
            <a:pPr algn="ctr"/>
            <a:r>
              <a:rPr lang="en-US" dirty="0">
                <a:solidFill>
                  <a:srgbClr val="002060"/>
                </a:solidFill>
                <a:latin typeface="Aptos Narrow" panose="020B0004020202020204" pitchFamily="34" charset="0"/>
              </a:rPr>
              <a:t>Bose Institute, Kolkata</a:t>
            </a:r>
            <a:endParaRPr lang="en-IN" dirty="0">
              <a:solidFill>
                <a:srgbClr val="002060"/>
              </a:solidFill>
              <a:latin typeface="Aptos Narrow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A27B57-2AB4-68A1-05E2-FD1B4D35C815}"/>
              </a:ext>
            </a:extLst>
          </p:cNvPr>
          <p:cNvSpPr txBox="1"/>
          <p:nvPr/>
        </p:nvSpPr>
        <p:spPr>
          <a:xfrm>
            <a:off x="6582698" y="4570025"/>
            <a:ext cx="3913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Aptos Narrow" panose="020B0004020202020204" pitchFamily="34" charset="0"/>
              </a:rPr>
              <a:t>Dibakar Roy</a:t>
            </a:r>
          </a:p>
          <a:p>
            <a:pPr algn="ctr"/>
            <a:r>
              <a:rPr lang="en-US" dirty="0">
                <a:solidFill>
                  <a:srgbClr val="002060"/>
                </a:solidFill>
                <a:latin typeface="Aptos Narrow" panose="020B0004020202020204" pitchFamily="34" charset="0"/>
              </a:rPr>
              <a:t>Senior Research Fellow</a:t>
            </a:r>
          </a:p>
          <a:p>
            <a:pPr algn="ctr"/>
            <a:r>
              <a:rPr lang="en-US" dirty="0">
                <a:solidFill>
                  <a:srgbClr val="002060"/>
                </a:solidFill>
                <a:latin typeface="Aptos Narrow" panose="020B0004020202020204" pitchFamily="34" charset="0"/>
              </a:rPr>
              <a:t>Bose Institute, Kolkata</a:t>
            </a:r>
            <a:endParaRPr lang="en-IN" dirty="0">
              <a:solidFill>
                <a:srgbClr val="002060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396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755621-7D9B-E943-BBDB-DC97B788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10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C33369-8016-430D-4D14-CF236B862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471152"/>
            <a:ext cx="7924800" cy="4800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B84AFD-BD01-9015-B004-685CE1BBAA2B}"/>
              </a:ext>
            </a:extLst>
          </p:cNvPr>
          <p:cNvSpPr txBox="1"/>
          <p:nvPr/>
        </p:nvSpPr>
        <p:spPr>
          <a:xfrm>
            <a:off x="4251155" y="23414"/>
            <a:ext cx="3613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File- seqtab.nochim</a:t>
            </a:r>
            <a:endParaRPr lang="en-IN" sz="2400" b="1" dirty="0">
              <a:solidFill>
                <a:schemeClr val="accent5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D505D-4F12-3C2F-1E61-0C62F503AE5C}"/>
              </a:ext>
            </a:extLst>
          </p:cNvPr>
          <p:cNvSpPr txBox="1"/>
          <p:nvPr/>
        </p:nvSpPr>
        <p:spPr>
          <a:xfrm>
            <a:off x="689453" y="639561"/>
            <a:ext cx="10813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Narrow" panose="020B0004020202020204" pitchFamily="34" charset="0"/>
              </a:rPr>
              <a:t>This is the output file of DADA2 which will be further processed for making the phyloseq object for downstream analysis.</a:t>
            </a:r>
            <a:endParaRPr lang="en-IN" sz="1600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284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FD807D-FD1A-617E-37F9-A6089D9C8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11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0A455-F8F1-533B-9FFA-15D2331492BD}"/>
              </a:ext>
            </a:extLst>
          </p:cNvPr>
          <p:cNvSpPr txBox="1"/>
          <p:nvPr/>
        </p:nvSpPr>
        <p:spPr>
          <a:xfrm>
            <a:off x="3567902" y="103908"/>
            <a:ext cx="5056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phyloseq Object(.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biom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file)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2F222-3900-9794-98B7-8352B1B69C82}"/>
              </a:ext>
            </a:extLst>
          </p:cNvPr>
          <p:cNvSpPr txBox="1"/>
          <p:nvPr/>
        </p:nvSpPr>
        <p:spPr>
          <a:xfrm>
            <a:off x="520696" y="710349"/>
            <a:ext cx="11150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DADA2  outputs are processed using  </a:t>
            </a:r>
            <a:r>
              <a:rPr lang="en-US" dirty="0">
                <a:solidFill>
                  <a:srgbClr val="C00000"/>
                </a:solidFill>
                <a:latin typeface="Aptos Narrow" panose="020B0004020202020204" pitchFamily="34" charset="0"/>
              </a:rPr>
              <a:t>R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Aptos Narrow" panose="020B0004020202020204" pitchFamily="34" charset="0"/>
              </a:rPr>
              <a:t>package ‘phyloseq’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to a  </a:t>
            </a:r>
            <a:r>
              <a:rPr lang="en-US" dirty="0">
                <a:solidFill>
                  <a:srgbClr val="C00000"/>
                </a:solidFill>
                <a:latin typeface="Aptos Narrow" panose="020B0004020202020204" pitchFamily="34" charset="0"/>
              </a:rPr>
              <a:t>phyloseq object (.</a:t>
            </a:r>
            <a:r>
              <a:rPr lang="en-US" dirty="0" err="1">
                <a:solidFill>
                  <a:srgbClr val="C00000"/>
                </a:solidFill>
                <a:latin typeface="Aptos Narrow" panose="020B0004020202020204" pitchFamily="34" charset="0"/>
              </a:rPr>
              <a:t>biom</a:t>
            </a:r>
            <a:r>
              <a:rPr lang="en-US" dirty="0">
                <a:solidFill>
                  <a:srgbClr val="C00000"/>
                </a:solidFill>
                <a:latin typeface="Aptos Narrow" panose="020B0004020202020204" pitchFamily="34" charset="0"/>
              </a:rPr>
              <a:t> file)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which is a data format in R that stores microbiome data in a single R object.</a:t>
            </a:r>
          </a:p>
          <a:p>
            <a:pPr algn="just"/>
            <a:endParaRPr lang="en-US" dirty="0">
              <a:solidFill>
                <a:schemeClr val="bg2">
                  <a:lumMod val="10000"/>
                </a:schemeClr>
              </a:solidFill>
              <a:latin typeface="Aptos Narrow" panose="020B00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It’s a collection of component data classes which mainly includes:  </a:t>
            </a:r>
          </a:p>
          <a:p>
            <a:pPr algn="just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                                                                                                                                                   </a:t>
            </a:r>
          </a:p>
          <a:p>
            <a:pPr algn="just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                                                                                                       </a:t>
            </a:r>
          </a:p>
          <a:p>
            <a:pPr algn="just"/>
            <a:endParaRPr lang="en-US" dirty="0">
              <a:solidFill>
                <a:schemeClr val="bg2">
                  <a:lumMod val="10000"/>
                </a:schemeClr>
              </a:solidFill>
              <a:latin typeface="Aptos Narrow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92E06-04B5-79DB-B288-C3A50E939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52" y="2626108"/>
            <a:ext cx="4578452" cy="3291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4DA74D-3299-0D6F-BFAE-EE782FDFE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966" y="2636094"/>
            <a:ext cx="2743200" cy="3223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6A491B-57EF-D8ED-5F65-95616F267E05}"/>
              </a:ext>
            </a:extLst>
          </p:cNvPr>
          <p:cNvSpPr txBox="1"/>
          <p:nvPr/>
        </p:nvSpPr>
        <p:spPr>
          <a:xfrm>
            <a:off x="1931934" y="2140931"/>
            <a:ext cx="244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ptos Narrow" panose="020B0004020202020204" pitchFamily="34" charset="0"/>
              </a:rPr>
              <a:t>1. OTU table</a:t>
            </a:r>
            <a:endParaRPr lang="en-IN" b="1" dirty="0">
              <a:solidFill>
                <a:srgbClr val="C00000"/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F5AB0-1748-B21B-AFE0-762C6DD07391}"/>
              </a:ext>
            </a:extLst>
          </p:cNvPr>
          <p:cNvSpPr txBox="1"/>
          <p:nvPr/>
        </p:nvSpPr>
        <p:spPr>
          <a:xfrm>
            <a:off x="5791404" y="2118765"/>
            <a:ext cx="244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Aptos Narrow" panose="020B0004020202020204" pitchFamily="34" charset="0"/>
              </a:rPr>
              <a:t>. Taxonomy table</a:t>
            </a:r>
            <a:endParaRPr lang="en-IN" b="1" dirty="0">
              <a:solidFill>
                <a:srgbClr val="C00000"/>
              </a:solidFill>
              <a:latin typeface="Aptos Narrow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7BFFB-2CBB-DD53-FBC1-7210EE3F84C5}"/>
              </a:ext>
            </a:extLst>
          </p:cNvPr>
          <p:cNvSpPr txBox="1"/>
          <p:nvPr/>
        </p:nvSpPr>
        <p:spPr>
          <a:xfrm>
            <a:off x="9150175" y="2140931"/>
            <a:ext cx="287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ptos Narrow" panose="020B0004020202020204" pitchFamily="34" charset="0"/>
              </a:rPr>
              <a:t>3. Sample metadata</a:t>
            </a:r>
            <a:endParaRPr lang="en-IN" b="1" dirty="0">
              <a:solidFill>
                <a:srgbClr val="C00000"/>
              </a:solidFill>
              <a:latin typeface="Aptos Narrow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FF86F-86EB-171A-34DB-D66898A747AB}"/>
              </a:ext>
            </a:extLst>
          </p:cNvPr>
          <p:cNvSpPr txBox="1"/>
          <p:nvPr/>
        </p:nvSpPr>
        <p:spPr>
          <a:xfrm>
            <a:off x="1023256" y="6169580"/>
            <a:ext cx="1033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This </a:t>
            </a:r>
            <a:r>
              <a:rPr lang="en-US" b="1" dirty="0">
                <a:solidFill>
                  <a:srgbClr val="C00000"/>
                </a:solidFill>
              </a:rPr>
              <a:t>phyloseq object (.</a:t>
            </a:r>
            <a:r>
              <a:rPr lang="en-US" b="1" dirty="0" err="1">
                <a:solidFill>
                  <a:srgbClr val="C00000"/>
                </a:solidFill>
              </a:rPr>
              <a:t>biom</a:t>
            </a:r>
            <a:r>
              <a:rPr lang="en-US" b="1" dirty="0">
                <a:solidFill>
                  <a:srgbClr val="C00000"/>
                </a:solidFill>
              </a:rPr>
              <a:t> file)</a:t>
            </a:r>
            <a:r>
              <a:rPr lang="en-US" b="1" dirty="0"/>
              <a:t> is further processed using other R packages for downstream analyses</a:t>
            </a:r>
            <a:endParaRPr lang="en-IN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9C4FB6-7714-0718-7688-0089C56FD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163" y="2632119"/>
            <a:ext cx="3803673" cy="18235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15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CEB5AC-5E59-BDD3-90D2-30B57BE8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12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B0F-5F14-3825-A811-0EFDE4C26596}"/>
              </a:ext>
            </a:extLst>
          </p:cNvPr>
          <p:cNvSpPr txBox="1"/>
          <p:nvPr/>
        </p:nvSpPr>
        <p:spPr>
          <a:xfrm>
            <a:off x="137652" y="1379577"/>
            <a:ext cx="6096000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ptos Narrow" panose="020B0004020202020204" pitchFamily="34" charset="0"/>
              </a:rPr>
              <a:t>#Downstream analysis</a:t>
            </a:r>
          </a:p>
          <a:p>
            <a:r>
              <a:rPr lang="en-IN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library(</a:t>
            </a:r>
            <a:r>
              <a:rPr lang="en-IN" sz="1600" dirty="0" err="1">
                <a:solidFill>
                  <a:srgbClr val="7030A0"/>
                </a:solidFill>
                <a:latin typeface="Aptos Narrow" panose="020B0004020202020204" pitchFamily="34" charset="0"/>
              </a:rPr>
              <a:t>phyloseq</a:t>
            </a:r>
            <a:r>
              <a:rPr lang="en-IN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)</a:t>
            </a:r>
          </a:p>
          <a:p>
            <a:r>
              <a:rPr lang="en-IN" sz="1400" dirty="0">
                <a:latin typeface="Aptos Narrow" panose="020B0004020202020204" pitchFamily="34" charset="0"/>
              </a:rPr>
              <a:t>#Generating metadata file</a:t>
            </a:r>
          </a:p>
          <a:p>
            <a:r>
              <a:rPr lang="en-IN" sz="1400" dirty="0">
                <a:latin typeface="Aptos Narrow" panose="020B0004020202020204" pitchFamily="34" charset="0"/>
              </a:rPr>
              <a:t>&gt;</a:t>
            </a:r>
            <a:r>
              <a:rPr lang="en-IN" sz="1400" dirty="0" err="1">
                <a:latin typeface="Aptos Narrow" panose="020B0004020202020204" pitchFamily="34" charset="0"/>
              </a:rPr>
              <a:t>samples.out</a:t>
            </a:r>
            <a:r>
              <a:rPr lang="en-IN" sz="1400" dirty="0">
                <a:latin typeface="Aptos Narrow" panose="020B0004020202020204" pitchFamily="34" charset="0"/>
              </a:rPr>
              <a:t> &lt;- </a:t>
            </a:r>
            <a:r>
              <a:rPr lang="en-IN" sz="1400" dirty="0" err="1">
                <a:latin typeface="Aptos Narrow" panose="020B0004020202020204" pitchFamily="34" charset="0"/>
              </a:rPr>
              <a:t>rownames</a:t>
            </a:r>
            <a:r>
              <a:rPr lang="en-IN" sz="1400" dirty="0">
                <a:latin typeface="Aptos Narrow" panose="020B0004020202020204" pitchFamily="34" charset="0"/>
              </a:rPr>
              <a:t>(</a:t>
            </a:r>
            <a:r>
              <a:rPr lang="en-IN" sz="1400" dirty="0" err="1">
                <a:latin typeface="Aptos Narrow" panose="020B0004020202020204" pitchFamily="34" charset="0"/>
              </a:rPr>
              <a:t>seqtab.nochim</a:t>
            </a:r>
            <a:r>
              <a:rPr lang="en-IN" sz="1400" dirty="0">
                <a:latin typeface="Aptos Narrow" panose="020B0004020202020204" pitchFamily="34" charset="0"/>
              </a:rPr>
              <a:t>)</a:t>
            </a:r>
          </a:p>
          <a:p>
            <a:r>
              <a:rPr lang="en-IN" sz="1400" dirty="0">
                <a:latin typeface="Aptos Narrow" panose="020B0004020202020204" pitchFamily="34" charset="0"/>
              </a:rPr>
              <a:t>&gt;subject &lt;- </a:t>
            </a:r>
            <a:r>
              <a:rPr lang="en-IN" sz="1400" dirty="0" err="1">
                <a:latin typeface="Aptos Narrow" panose="020B0004020202020204" pitchFamily="34" charset="0"/>
              </a:rPr>
              <a:t>sapply</a:t>
            </a:r>
            <a:r>
              <a:rPr lang="en-IN" sz="1400" dirty="0">
                <a:latin typeface="Aptos Narrow" panose="020B0004020202020204" pitchFamily="34" charset="0"/>
              </a:rPr>
              <a:t>(</a:t>
            </a:r>
            <a:r>
              <a:rPr lang="en-IN" sz="1400" dirty="0" err="1">
                <a:latin typeface="Aptos Narrow" panose="020B0004020202020204" pitchFamily="34" charset="0"/>
              </a:rPr>
              <a:t>strsplit</a:t>
            </a:r>
            <a:r>
              <a:rPr lang="en-IN" sz="1400" dirty="0">
                <a:latin typeface="Aptos Narrow" panose="020B0004020202020204" pitchFamily="34" charset="0"/>
              </a:rPr>
              <a:t>(</a:t>
            </a:r>
            <a:r>
              <a:rPr lang="en-IN" sz="1400" dirty="0" err="1">
                <a:latin typeface="Aptos Narrow" panose="020B0004020202020204" pitchFamily="34" charset="0"/>
              </a:rPr>
              <a:t>samples.out</a:t>
            </a:r>
            <a:r>
              <a:rPr lang="en-IN" sz="1400" dirty="0">
                <a:latin typeface="Aptos Narrow" panose="020B0004020202020204" pitchFamily="34" charset="0"/>
              </a:rPr>
              <a:t>, "D"), `[`, 1)</a:t>
            </a:r>
          </a:p>
          <a:p>
            <a:r>
              <a:rPr lang="en-IN" sz="1400" dirty="0">
                <a:latin typeface="Aptos Narrow" panose="020B0004020202020204" pitchFamily="34" charset="0"/>
              </a:rPr>
              <a:t>&gt;gender &lt;- </a:t>
            </a:r>
            <a:r>
              <a:rPr lang="en-IN" sz="1400" dirty="0" err="1">
                <a:latin typeface="Aptos Narrow" panose="020B0004020202020204" pitchFamily="34" charset="0"/>
              </a:rPr>
              <a:t>substr</a:t>
            </a:r>
            <a:r>
              <a:rPr lang="en-IN" sz="1400" dirty="0">
                <a:latin typeface="Aptos Narrow" panose="020B0004020202020204" pitchFamily="34" charset="0"/>
              </a:rPr>
              <a:t>(subject,1,1)</a:t>
            </a:r>
          </a:p>
          <a:p>
            <a:r>
              <a:rPr lang="en-IN" sz="1400" dirty="0">
                <a:latin typeface="Aptos Narrow" panose="020B0004020202020204" pitchFamily="34" charset="0"/>
              </a:rPr>
              <a:t>&gt;subject &lt;- </a:t>
            </a:r>
            <a:r>
              <a:rPr lang="en-IN" sz="1400" dirty="0" err="1">
                <a:latin typeface="Aptos Narrow" panose="020B0004020202020204" pitchFamily="34" charset="0"/>
              </a:rPr>
              <a:t>substr</a:t>
            </a:r>
            <a:r>
              <a:rPr lang="en-IN" sz="1400" dirty="0">
                <a:latin typeface="Aptos Narrow" panose="020B0004020202020204" pitchFamily="34" charset="0"/>
              </a:rPr>
              <a:t>(subject,2,999)</a:t>
            </a:r>
          </a:p>
          <a:p>
            <a:r>
              <a:rPr lang="en-IN" sz="1400" dirty="0">
                <a:latin typeface="Aptos Narrow" panose="020B0004020202020204" pitchFamily="34" charset="0"/>
              </a:rPr>
              <a:t>&gt;day &lt;- </a:t>
            </a:r>
            <a:r>
              <a:rPr lang="en-IN" sz="1400" dirty="0" err="1">
                <a:latin typeface="Aptos Narrow" panose="020B0004020202020204" pitchFamily="34" charset="0"/>
              </a:rPr>
              <a:t>as.integer</a:t>
            </a:r>
            <a:r>
              <a:rPr lang="en-IN" sz="1400" dirty="0">
                <a:latin typeface="Aptos Narrow" panose="020B0004020202020204" pitchFamily="34" charset="0"/>
              </a:rPr>
              <a:t>(</a:t>
            </a:r>
            <a:r>
              <a:rPr lang="en-IN" sz="1400" dirty="0" err="1">
                <a:latin typeface="Aptos Narrow" panose="020B0004020202020204" pitchFamily="34" charset="0"/>
              </a:rPr>
              <a:t>sapply</a:t>
            </a:r>
            <a:r>
              <a:rPr lang="en-IN" sz="1400" dirty="0">
                <a:latin typeface="Aptos Narrow" panose="020B0004020202020204" pitchFamily="34" charset="0"/>
              </a:rPr>
              <a:t>(</a:t>
            </a:r>
            <a:r>
              <a:rPr lang="en-IN" sz="1400" dirty="0" err="1">
                <a:latin typeface="Aptos Narrow" panose="020B0004020202020204" pitchFamily="34" charset="0"/>
              </a:rPr>
              <a:t>strsplit</a:t>
            </a:r>
            <a:r>
              <a:rPr lang="en-IN" sz="1400" dirty="0">
                <a:latin typeface="Aptos Narrow" panose="020B0004020202020204" pitchFamily="34" charset="0"/>
              </a:rPr>
              <a:t>(</a:t>
            </a:r>
            <a:r>
              <a:rPr lang="en-IN" sz="1400" dirty="0" err="1">
                <a:latin typeface="Aptos Narrow" panose="020B0004020202020204" pitchFamily="34" charset="0"/>
              </a:rPr>
              <a:t>samples.out</a:t>
            </a:r>
            <a:r>
              <a:rPr lang="en-IN" sz="1400" dirty="0">
                <a:latin typeface="Aptos Narrow" panose="020B0004020202020204" pitchFamily="34" charset="0"/>
              </a:rPr>
              <a:t>, "D"), `[`, 2))</a:t>
            </a:r>
          </a:p>
          <a:p>
            <a:r>
              <a:rPr lang="en-IN" sz="1400" dirty="0">
                <a:latin typeface="Aptos Narrow" panose="020B0004020202020204" pitchFamily="34" charset="0"/>
              </a:rPr>
              <a:t>&gt;</a:t>
            </a:r>
            <a:r>
              <a:rPr lang="en-IN" sz="1400" dirty="0" err="1">
                <a:latin typeface="Aptos Narrow" panose="020B0004020202020204" pitchFamily="34" charset="0"/>
              </a:rPr>
              <a:t>samdf</a:t>
            </a:r>
            <a:r>
              <a:rPr lang="en-IN" sz="1400" dirty="0">
                <a:latin typeface="Aptos Narrow" panose="020B0004020202020204" pitchFamily="34" charset="0"/>
              </a:rPr>
              <a:t> &lt;- </a:t>
            </a:r>
            <a:r>
              <a:rPr lang="en-IN" sz="1400" dirty="0" err="1">
                <a:latin typeface="Aptos Narrow" panose="020B0004020202020204" pitchFamily="34" charset="0"/>
              </a:rPr>
              <a:t>data.frame</a:t>
            </a:r>
            <a:r>
              <a:rPr lang="en-IN" sz="1400" dirty="0">
                <a:latin typeface="Aptos Narrow" panose="020B0004020202020204" pitchFamily="34" charset="0"/>
              </a:rPr>
              <a:t>(Subject=subject, Gender=gender, Day=day)</a:t>
            </a:r>
          </a:p>
          <a:p>
            <a:r>
              <a:rPr lang="en-IN" sz="1400" dirty="0">
                <a:latin typeface="Aptos Narrow" panose="020B0004020202020204" pitchFamily="34" charset="0"/>
              </a:rPr>
              <a:t>&gt;</a:t>
            </a:r>
            <a:r>
              <a:rPr lang="en-IN" sz="1400" dirty="0" err="1">
                <a:latin typeface="Aptos Narrow" panose="020B0004020202020204" pitchFamily="34" charset="0"/>
              </a:rPr>
              <a:t>samdf$When</a:t>
            </a:r>
            <a:r>
              <a:rPr lang="en-IN" sz="1400" dirty="0">
                <a:latin typeface="Aptos Narrow" panose="020B0004020202020204" pitchFamily="34" charset="0"/>
              </a:rPr>
              <a:t> &lt;- "Early"</a:t>
            </a:r>
          </a:p>
          <a:p>
            <a:r>
              <a:rPr lang="en-IN" sz="1400" dirty="0">
                <a:latin typeface="Aptos Narrow" panose="020B0004020202020204" pitchFamily="34" charset="0"/>
              </a:rPr>
              <a:t>&gt;</a:t>
            </a:r>
            <a:r>
              <a:rPr lang="en-IN" sz="1400" dirty="0" err="1">
                <a:latin typeface="Aptos Narrow" panose="020B0004020202020204" pitchFamily="34" charset="0"/>
              </a:rPr>
              <a:t>samdf$When</a:t>
            </a:r>
            <a:r>
              <a:rPr lang="en-IN" sz="1400" dirty="0">
                <a:latin typeface="Aptos Narrow" panose="020B0004020202020204" pitchFamily="34" charset="0"/>
              </a:rPr>
              <a:t>[</a:t>
            </a:r>
            <a:r>
              <a:rPr lang="en-IN" sz="1400" dirty="0" err="1">
                <a:latin typeface="Aptos Narrow" panose="020B0004020202020204" pitchFamily="34" charset="0"/>
              </a:rPr>
              <a:t>samdf$Day</a:t>
            </a:r>
            <a:r>
              <a:rPr lang="en-IN" sz="1400" dirty="0">
                <a:latin typeface="Aptos Narrow" panose="020B0004020202020204" pitchFamily="34" charset="0"/>
              </a:rPr>
              <a:t>&gt;100] &lt;- "Late"</a:t>
            </a:r>
          </a:p>
          <a:p>
            <a:r>
              <a:rPr lang="en-IN" sz="1400" dirty="0">
                <a:latin typeface="Aptos Narrow" panose="020B0004020202020204" pitchFamily="34" charset="0"/>
              </a:rPr>
              <a:t>&gt;</a:t>
            </a:r>
            <a:r>
              <a:rPr lang="en-IN" sz="1400" dirty="0" err="1">
                <a:latin typeface="Aptos Narrow" panose="020B0004020202020204" pitchFamily="34" charset="0"/>
              </a:rPr>
              <a:t>rownames</a:t>
            </a:r>
            <a:r>
              <a:rPr lang="en-IN" sz="1400" dirty="0">
                <a:latin typeface="Aptos Narrow" panose="020B0004020202020204" pitchFamily="34" charset="0"/>
              </a:rPr>
              <a:t>(</a:t>
            </a:r>
            <a:r>
              <a:rPr lang="en-IN" sz="1400" dirty="0" err="1">
                <a:latin typeface="Aptos Narrow" panose="020B0004020202020204" pitchFamily="34" charset="0"/>
              </a:rPr>
              <a:t>samdf</a:t>
            </a:r>
            <a:r>
              <a:rPr lang="en-IN" sz="1400" dirty="0">
                <a:latin typeface="Aptos Narrow" panose="020B0004020202020204" pitchFamily="34" charset="0"/>
              </a:rPr>
              <a:t>) &lt;- </a:t>
            </a:r>
            <a:r>
              <a:rPr lang="en-IN" sz="1400" dirty="0" err="1">
                <a:latin typeface="Aptos Narrow" panose="020B0004020202020204" pitchFamily="34" charset="0"/>
              </a:rPr>
              <a:t>samples.out</a:t>
            </a:r>
            <a:endParaRPr lang="en-IN" sz="1400" dirty="0">
              <a:latin typeface="Aptos Narrow" panose="020B0004020202020204" pitchFamily="34" charset="0"/>
            </a:endParaRPr>
          </a:p>
          <a:p>
            <a:endParaRPr lang="en-IN" sz="1400" dirty="0">
              <a:latin typeface="Aptos Narrow" panose="020B0004020202020204" pitchFamily="34" charset="0"/>
            </a:endParaRPr>
          </a:p>
          <a:p>
            <a:r>
              <a:rPr lang="en-IN" sz="1400" dirty="0">
                <a:latin typeface="Aptos Narrow" panose="020B0004020202020204" pitchFamily="34" charset="0"/>
              </a:rPr>
              <a:t>&gt;</a:t>
            </a:r>
            <a:r>
              <a:rPr lang="en-IN" sz="1400" dirty="0" err="1">
                <a:latin typeface="Aptos Narrow" panose="020B0004020202020204" pitchFamily="34" charset="0"/>
              </a:rPr>
              <a:t>ps</a:t>
            </a:r>
            <a:r>
              <a:rPr lang="en-IN" sz="1400" dirty="0">
                <a:latin typeface="Aptos Narrow" panose="020B0004020202020204" pitchFamily="34" charset="0"/>
              </a:rPr>
              <a:t> &lt;- </a:t>
            </a:r>
            <a:r>
              <a:rPr lang="en-IN" sz="1400" dirty="0" err="1">
                <a:latin typeface="Aptos Narrow" panose="020B0004020202020204" pitchFamily="34" charset="0"/>
              </a:rPr>
              <a:t>phyloseq</a:t>
            </a:r>
            <a:r>
              <a:rPr lang="en-IN" sz="1400" dirty="0">
                <a:latin typeface="Aptos Narrow" panose="020B0004020202020204" pitchFamily="34" charset="0"/>
              </a:rPr>
              <a:t>(</a:t>
            </a:r>
            <a:r>
              <a:rPr lang="en-IN" sz="1400" dirty="0" err="1">
                <a:latin typeface="Aptos Narrow" panose="020B0004020202020204" pitchFamily="34" charset="0"/>
              </a:rPr>
              <a:t>otu_table</a:t>
            </a:r>
            <a:r>
              <a:rPr lang="en-IN" sz="1400" dirty="0">
                <a:latin typeface="Aptos Narrow" panose="020B0004020202020204" pitchFamily="34" charset="0"/>
              </a:rPr>
              <a:t>(</a:t>
            </a:r>
            <a:r>
              <a:rPr lang="en-IN" sz="1400" b="1" dirty="0" err="1">
                <a:solidFill>
                  <a:srgbClr val="FF0000"/>
                </a:solidFill>
                <a:latin typeface="Aptos Narrow" panose="020B0004020202020204" pitchFamily="34" charset="0"/>
              </a:rPr>
              <a:t>seqtab.nochim</a:t>
            </a:r>
            <a:r>
              <a:rPr lang="en-IN" sz="1400" dirty="0">
                <a:latin typeface="Aptos Narrow" panose="020B0004020202020204" pitchFamily="34" charset="0"/>
              </a:rPr>
              <a:t>, </a:t>
            </a:r>
            <a:r>
              <a:rPr lang="en-IN" sz="1400" dirty="0" err="1">
                <a:latin typeface="Aptos Narrow" panose="020B0004020202020204" pitchFamily="34" charset="0"/>
              </a:rPr>
              <a:t>taxa_are_rows</a:t>
            </a:r>
            <a:r>
              <a:rPr lang="en-IN" sz="1400" dirty="0">
                <a:latin typeface="Aptos Narrow" panose="020B0004020202020204" pitchFamily="34" charset="0"/>
              </a:rPr>
              <a:t>=FALSE), &gt;</a:t>
            </a:r>
            <a:r>
              <a:rPr lang="en-IN" sz="1400" dirty="0" err="1">
                <a:latin typeface="Aptos Narrow" panose="020B0004020202020204" pitchFamily="34" charset="0"/>
              </a:rPr>
              <a:t>sample_data</a:t>
            </a:r>
            <a:r>
              <a:rPr lang="en-IN" sz="1400" dirty="0">
                <a:latin typeface="Aptos Narrow" panose="020B0004020202020204" pitchFamily="34" charset="0"/>
              </a:rPr>
              <a:t>(</a:t>
            </a:r>
            <a:r>
              <a:rPr lang="en-IN" sz="1400" dirty="0" err="1">
                <a:latin typeface="Aptos Narrow" panose="020B0004020202020204" pitchFamily="34" charset="0"/>
              </a:rPr>
              <a:t>samdf</a:t>
            </a:r>
            <a:r>
              <a:rPr lang="en-IN" sz="1400" dirty="0">
                <a:latin typeface="Aptos Narrow" panose="020B0004020202020204" pitchFamily="34" charset="0"/>
              </a:rPr>
              <a:t>), </a:t>
            </a:r>
            <a:r>
              <a:rPr lang="en-IN" sz="1400" dirty="0" err="1">
                <a:latin typeface="Aptos Narrow" panose="020B0004020202020204" pitchFamily="34" charset="0"/>
              </a:rPr>
              <a:t>tax_table</a:t>
            </a:r>
            <a:r>
              <a:rPr lang="en-IN" sz="1400" dirty="0">
                <a:latin typeface="Aptos Narrow" panose="020B0004020202020204" pitchFamily="34" charset="0"/>
              </a:rPr>
              <a:t>(taxa))</a:t>
            </a:r>
          </a:p>
          <a:p>
            <a:endParaRPr lang="en-IN" sz="1400" dirty="0">
              <a:latin typeface="Aptos Narrow" panose="020B0004020202020204" pitchFamily="34" charset="0"/>
            </a:endParaRPr>
          </a:p>
          <a:p>
            <a:r>
              <a:rPr lang="en-IN" sz="1400" dirty="0">
                <a:latin typeface="Aptos Narrow" panose="020B0004020202020204" pitchFamily="34" charset="0"/>
              </a:rPr>
              <a:t>&gt;</a:t>
            </a:r>
            <a:r>
              <a:rPr lang="en-IN" sz="1400" dirty="0" err="1">
                <a:latin typeface="Aptos Narrow" panose="020B0004020202020204" pitchFamily="34" charset="0"/>
              </a:rPr>
              <a:t>dna</a:t>
            </a:r>
            <a:r>
              <a:rPr lang="en-IN" sz="1400" dirty="0">
                <a:latin typeface="Aptos Narrow" panose="020B0004020202020204" pitchFamily="34" charset="0"/>
              </a:rPr>
              <a:t> &lt;- </a:t>
            </a:r>
            <a:r>
              <a:rPr lang="en-IN" sz="1400" dirty="0" err="1">
                <a:latin typeface="Aptos Narrow" panose="020B0004020202020204" pitchFamily="34" charset="0"/>
              </a:rPr>
              <a:t>Biostrings</a:t>
            </a:r>
            <a:r>
              <a:rPr lang="en-IN" sz="1400" dirty="0">
                <a:latin typeface="Aptos Narrow" panose="020B0004020202020204" pitchFamily="34" charset="0"/>
              </a:rPr>
              <a:t>::</a:t>
            </a:r>
            <a:r>
              <a:rPr lang="en-IN" sz="1400" dirty="0" err="1">
                <a:latin typeface="Aptos Narrow" panose="020B0004020202020204" pitchFamily="34" charset="0"/>
              </a:rPr>
              <a:t>DNAStringSet</a:t>
            </a:r>
            <a:r>
              <a:rPr lang="en-IN" sz="1400" dirty="0">
                <a:latin typeface="Aptos Narrow" panose="020B0004020202020204" pitchFamily="34" charset="0"/>
              </a:rPr>
              <a:t>(</a:t>
            </a:r>
            <a:r>
              <a:rPr lang="en-IN" sz="1400" dirty="0" err="1">
                <a:latin typeface="Aptos Narrow" panose="020B0004020202020204" pitchFamily="34" charset="0"/>
              </a:rPr>
              <a:t>taxa_names</a:t>
            </a:r>
            <a:r>
              <a:rPr lang="en-IN" sz="1400" dirty="0">
                <a:latin typeface="Aptos Narrow" panose="020B0004020202020204" pitchFamily="34" charset="0"/>
              </a:rPr>
              <a:t>(</a:t>
            </a:r>
            <a:r>
              <a:rPr lang="en-IN" sz="1400" dirty="0" err="1">
                <a:latin typeface="Aptos Narrow" panose="020B0004020202020204" pitchFamily="34" charset="0"/>
              </a:rPr>
              <a:t>ps</a:t>
            </a:r>
            <a:r>
              <a:rPr lang="en-IN" sz="1400" dirty="0">
                <a:latin typeface="Aptos Narrow" panose="020B0004020202020204" pitchFamily="34" charset="0"/>
              </a:rPr>
              <a:t>))</a:t>
            </a:r>
          </a:p>
          <a:p>
            <a:r>
              <a:rPr lang="en-IN" sz="1400" dirty="0">
                <a:latin typeface="Aptos Narrow" panose="020B0004020202020204" pitchFamily="34" charset="0"/>
              </a:rPr>
              <a:t>&gt;names(</a:t>
            </a:r>
            <a:r>
              <a:rPr lang="en-IN" sz="1400" dirty="0" err="1">
                <a:latin typeface="Aptos Narrow" panose="020B0004020202020204" pitchFamily="34" charset="0"/>
              </a:rPr>
              <a:t>dna</a:t>
            </a:r>
            <a:r>
              <a:rPr lang="en-IN" sz="1400" dirty="0">
                <a:latin typeface="Aptos Narrow" panose="020B0004020202020204" pitchFamily="34" charset="0"/>
              </a:rPr>
              <a:t>) &lt;- </a:t>
            </a:r>
            <a:r>
              <a:rPr lang="en-IN" sz="1400" dirty="0" err="1">
                <a:latin typeface="Aptos Narrow" panose="020B0004020202020204" pitchFamily="34" charset="0"/>
              </a:rPr>
              <a:t>taxa_names</a:t>
            </a:r>
            <a:r>
              <a:rPr lang="en-IN" sz="1400" dirty="0">
                <a:latin typeface="Aptos Narrow" panose="020B0004020202020204" pitchFamily="34" charset="0"/>
              </a:rPr>
              <a:t>(</a:t>
            </a:r>
            <a:r>
              <a:rPr lang="en-IN" sz="1400" dirty="0" err="1">
                <a:latin typeface="Aptos Narrow" panose="020B0004020202020204" pitchFamily="34" charset="0"/>
              </a:rPr>
              <a:t>ps</a:t>
            </a:r>
            <a:r>
              <a:rPr lang="en-IN" sz="1400" dirty="0">
                <a:latin typeface="Aptos Narrow" panose="020B0004020202020204" pitchFamily="34" charset="0"/>
              </a:rPr>
              <a:t>)</a:t>
            </a:r>
          </a:p>
          <a:p>
            <a:r>
              <a:rPr lang="en-IN" sz="1400" dirty="0">
                <a:latin typeface="Aptos Narrow" panose="020B0004020202020204" pitchFamily="34" charset="0"/>
              </a:rPr>
              <a:t>&gt;</a:t>
            </a:r>
            <a:r>
              <a:rPr lang="en-IN" sz="1400" dirty="0" err="1">
                <a:latin typeface="Aptos Narrow" panose="020B0004020202020204" pitchFamily="34" charset="0"/>
              </a:rPr>
              <a:t>ps</a:t>
            </a:r>
            <a:r>
              <a:rPr lang="en-IN" sz="1400" dirty="0">
                <a:latin typeface="Aptos Narrow" panose="020B0004020202020204" pitchFamily="34" charset="0"/>
              </a:rPr>
              <a:t> &lt;- </a:t>
            </a:r>
            <a:r>
              <a:rPr lang="en-IN" sz="1400" dirty="0" err="1">
                <a:latin typeface="Aptos Narrow" panose="020B0004020202020204" pitchFamily="34" charset="0"/>
              </a:rPr>
              <a:t>merge_phyloseq</a:t>
            </a:r>
            <a:r>
              <a:rPr lang="en-IN" sz="1400" dirty="0">
                <a:latin typeface="Aptos Narrow" panose="020B0004020202020204" pitchFamily="34" charset="0"/>
              </a:rPr>
              <a:t>(</a:t>
            </a:r>
            <a:r>
              <a:rPr lang="en-IN" sz="1400" dirty="0" err="1">
                <a:latin typeface="Aptos Narrow" panose="020B0004020202020204" pitchFamily="34" charset="0"/>
              </a:rPr>
              <a:t>ps</a:t>
            </a:r>
            <a:r>
              <a:rPr lang="en-IN" sz="1400" dirty="0">
                <a:latin typeface="Aptos Narrow" panose="020B0004020202020204" pitchFamily="34" charset="0"/>
              </a:rPr>
              <a:t>, </a:t>
            </a:r>
            <a:r>
              <a:rPr lang="en-IN" sz="1400" dirty="0" err="1">
                <a:latin typeface="Aptos Narrow" panose="020B0004020202020204" pitchFamily="34" charset="0"/>
              </a:rPr>
              <a:t>dna</a:t>
            </a:r>
            <a:r>
              <a:rPr lang="en-IN" sz="1400" dirty="0">
                <a:latin typeface="Aptos Narrow" panose="020B0004020202020204" pitchFamily="34" charset="0"/>
              </a:rPr>
              <a:t>)</a:t>
            </a:r>
          </a:p>
          <a:p>
            <a:r>
              <a:rPr lang="en-IN" sz="1400" dirty="0">
                <a:latin typeface="Aptos Narrow" panose="020B0004020202020204" pitchFamily="34" charset="0"/>
              </a:rPr>
              <a:t>&gt;</a:t>
            </a:r>
            <a:r>
              <a:rPr lang="en-IN" sz="1400" dirty="0" err="1">
                <a:latin typeface="Aptos Narrow" panose="020B0004020202020204" pitchFamily="34" charset="0"/>
              </a:rPr>
              <a:t>taxa_names</a:t>
            </a:r>
            <a:r>
              <a:rPr lang="en-IN" sz="1400" dirty="0">
                <a:latin typeface="Aptos Narrow" panose="020B0004020202020204" pitchFamily="34" charset="0"/>
              </a:rPr>
              <a:t>(</a:t>
            </a:r>
            <a:r>
              <a:rPr lang="en-IN" sz="1400" dirty="0" err="1">
                <a:latin typeface="Aptos Narrow" panose="020B0004020202020204" pitchFamily="34" charset="0"/>
              </a:rPr>
              <a:t>ps</a:t>
            </a:r>
            <a:r>
              <a:rPr lang="en-IN" sz="1400" dirty="0">
                <a:latin typeface="Aptos Narrow" panose="020B0004020202020204" pitchFamily="34" charset="0"/>
              </a:rPr>
              <a:t>) &lt;- paste0("ASV", </a:t>
            </a:r>
            <a:r>
              <a:rPr lang="en-IN" sz="1400" dirty="0" err="1">
                <a:latin typeface="Aptos Narrow" panose="020B0004020202020204" pitchFamily="34" charset="0"/>
              </a:rPr>
              <a:t>seq</a:t>
            </a:r>
            <a:r>
              <a:rPr lang="en-IN" sz="1400" dirty="0">
                <a:latin typeface="Aptos Narrow" panose="020B0004020202020204" pitchFamily="34" charset="0"/>
              </a:rPr>
              <a:t>(</a:t>
            </a:r>
            <a:r>
              <a:rPr lang="en-IN" sz="1400" dirty="0" err="1">
                <a:latin typeface="Aptos Narrow" panose="020B0004020202020204" pitchFamily="34" charset="0"/>
              </a:rPr>
              <a:t>ntaxa</a:t>
            </a:r>
            <a:r>
              <a:rPr lang="en-IN" sz="1400" dirty="0">
                <a:latin typeface="Aptos Narrow" panose="020B0004020202020204" pitchFamily="34" charset="0"/>
              </a:rPr>
              <a:t>(</a:t>
            </a:r>
            <a:r>
              <a:rPr lang="en-IN" sz="1400" dirty="0" err="1">
                <a:latin typeface="Aptos Narrow" panose="020B0004020202020204" pitchFamily="34" charset="0"/>
              </a:rPr>
              <a:t>ps</a:t>
            </a:r>
            <a:r>
              <a:rPr lang="en-IN" sz="1400" dirty="0">
                <a:latin typeface="Aptos Narrow" panose="020B0004020202020204" pitchFamily="34" charset="0"/>
              </a:rPr>
              <a:t>)))</a:t>
            </a:r>
          </a:p>
          <a:p>
            <a:r>
              <a:rPr lang="en-IN" sz="1400" dirty="0">
                <a:latin typeface="Aptos Narrow" panose="020B0004020202020204" pitchFamily="34" charset="0"/>
              </a:rPr>
              <a:t>&gt;</a:t>
            </a:r>
            <a:r>
              <a:rPr lang="en-IN" sz="1400" dirty="0" err="1">
                <a:latin typeface="Aptos Narrow" panose="020B0004020202020204" pitchFamily="34" charset="0"/>
              </a:rPr>
              <a:t>ps</a:t>
            </a:r>
            <a:endParaRPr lang="en-IN" sz="1400" dirty="0">
              <a:latin typeface="Aptos Narrow" panose="020B0004020202020204" pitchFamily="34" charset="0"/>
            </a:endParaRPr>
          </a:p>
          <a:p>
            <a:r>
              <a:rPr lang="en-IN" sz="1400" dirty="0">
                <a:latin typeface="Aptos Narrow" panose="020B0004020202020204" pitchFamily="34" charset="0"/>
              </a:rPr>
              <a:t>&gt;View(</a:t>
            </a:r>
            <a:r>
              <a:rPr lang="en-IN" sz="1400" dirty="0" err="1">
                <a:latin typeface="Aptos Narrow" panose="020B0004020202020204" pitchFamily="34" charset="0"/>
              </a:rPr>
              <a:t>ps@</a:t>
            </a:r>
            <a:r>
              <a:rPr lang="en-IN" sz="1400" b="1" dirty="0" err="1">
                <a:solidFill>
                  <a:srgbClr val="00B050"/>
                </a:solidFill>
                <a:latin typeface="Aptos Narrow" panose="020B0004020202020204" pitchFamily="34" charset="0"/>
              </a:rPr>
              <a:t>otu_table</a:t>
            </a:r>
            <a:r>
              <a:rPr lang="en-IN" sz="1400" dirty="0">
                <a:latin typeface="Aptos Narrow" panose="020B0004020202020204" pitchFamily="34" charset="0"/>
              </a:rPr>
              <a:t>)</a:t>
            </a:r>
          </a:p>
          <a:p>
            <a:r>
              <a:rPr lang="en-IN" sz="1400" dirty="0">
                <a:latin typeface="Aptos Narrow" panose="020B0004020202020204" pitchFamily="34" charset="0"/>
              </a:rPr>
              <a:t>&gt;View(</a:t>
            </a:r>
            <a:r>
              <a:rPr lang="en-IN" sz="1400" dirty="0" err="1">
                <a:latin typeface="Aptos Narrow" panose="020B0004020202020204" pitchFamily="34" charset="0"/>
              </a:rPr>
              <a:t>ps@</a:t>
            </a:r>
            <a:r>
              <a:rPr lang="en-IN" sz="1400" b="1" dirty="0" err="1">
                <a:solidFill>
                  <a:srgbClr val="00B050"/>
                </a:solidFill>
                <a:latin typeface="Aptos Narrow" panose="020B0004020202020204" pitchFamily="34" charset="0"/>
              </a:rPr>
              <a:t>tax_table</a:t>
            </a:r>
            <a:r>
              <a:rPr lang="en-IN" sz="1400" dirty="0">
                <a:latin typeface="Aptos Narrow" panose="020B0004020202020204" pitchFamily="34" charset="0"/>
              </a:rPr>
              <a:t>)</a:t>
            </a:r>
          </a:p>
          <a:p>
            <a:r>
              <a:rPr lang="en-IN" sz="1400" dirty="0">
                <a:latin typeface="Aptos Narrow" panose="020B0004020202020204" pitchFamily="34" charset="0"/>
              </a:rPr>
              <a:t>&gt;View(</a:t>
            </a:r>
            <a:r>
              <a:rPr lang="en-IN" sz="1400" dirty="0" err="1">
                <a:latin typeface="Aptos Narrow" panose="020B0004020202020204" pitchFamily="34" charset="0"/>
              </a:rPr>
              <a:t>ps@</a:t>
            </a:r>
            <a:r>
              <a:rPr lang="en-IN" sz="1400" b="1" dirty="0" err="1">
                <a:solidFill>
                  <a:srgbClr val="00B050"/>
                </a:solidFill>
                <a:latin typeface="Aptos Narrow" panose="020B0004020202020204" pitchFamily="34" charset="0"/>
              </a:rPr>
              <a:t>sam_data</a:t>
            </a:r>
            <a:r>
              <a:rPr lang="en-IN" sz="1400" dirty="0">
                <a:latin typeface="Aptos Narrow" panose="020B000402020202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FD206-EC5A-3DE1-6A44-5D2C4F51A6C9}"/>
              </a:ext>
            </a:extLst>
          </p:cNvPr>
          <p:cNvSpPr txBox="1"/>
          <p:nvPr/>
        </p:nvSpPr>
        <p:spPr>
          <a:xfrm>
            <a:off x="3974864" y="74819"/>
            <a:ext cx="4517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Phyloseq object| R codes</a:t>
            </a:r>
            <a:endParaRPr lang="en-IN" sz="2400" b="1" dirty="0">
              <a:solidFill>
                <a:schemeClr val="accent5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DE2D4-CC03-42A5-B2DE-9B0217D75CDB}"/>
              </a:ext>
            </a:extLst>
          </p:cNvPr>
          <p:cNvSpPr txBox="1"/>
          <p:nvPr/>
        </p:nvSpPr>
        <p:spPr>
          <a:xfrm>
            <a:off x="200714" y="804142"/>
            <a:ext cx="12065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Aptos Narrow" panose="020B0004020202020204" pitchFamily="34" charset="0"/>
              </a:rPr>
              <a:t>path &lt;- "" # CHANGE the directory containing the fastq files after unzipping.</a:t>
            </a:r>
            <a:endParaRPr lang="en-IN" sz="1400" dirty="0">
              <a:solidFill>
                <a:schemeClr val="accent2">
                  <a:lumMod val="50000"/>
                </a:schemeClr>
              </a:solidFill>
              <a:latin typeface="Aptos Narrow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0D7BA8-45D7-2F46-44E1-BBDA4096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387" y="1379577"/>
            <a:ext cx="3450531" cy="24808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7C48D5-BF24-6904-8965-20823C0EB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905" y="4642234"/>
            <a:ext cx="3575493" cy="17141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E2F42-4456-16A2-16A0-E9CA51166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1148" y="1817049"/>
            <a:ext cx="2743200" cy="3223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517958-D721-CC92-5E21-660CF6615371}"/>
              </a:ext>
            </a:extLst>
          </p:cNvPr>
          <p:cNvSpPr txBox="1"/>
          <p:nvPr/>
        </p:nvSpPr>
        <p:spPr>
          <a:xfrm>
            <a:off x="6865883" y="3907777"/>
            <a:ext cx="1744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Aptos Narrow" panose="020B0004020202020204" pitchFamily="34" charset="0"/>
              </a:rPr>
              <a:t>otu</a:t>
            </a:r>
            <a:r>
              <a:rPr lang="en-US" dirty="0">
                <a:solidFill>
                  <a:srgbClr val="00B050"/>
                </a:solidFill>
                <a:latin typeface="Aptos Narrow" panose="020B0004020202020204" pitchFamily="34" charset="0"/>
              </a:rPr>
              <a:t>_</a:t>
            </a:r>
            <a:r>
              <a:rPr lang="en-IN" dirty="0">
                <a:solidFill>
                  <a:srgbClr val="00B050"/>
                </a:solidFill>
                <a:latin typeface="Aptos Narrow" panose="020B0004020202020204" pitchFamily="34" charset="0"/>
              </a:rPr>
              <a:t>table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2EAA42-EB22-3F63-60E8-6EAC9D300C61}"/>
              </a:ext>
            </a:extLst>
          </p:cNvPr>
          <p:cNvSpPr txBox="1"/>
          <p:nvPr/>
        </p:nvSpPr>
        <p:spPr>
          <a:xfrm>
            <a:off x="6865882" y="6413849"/>
            <a:ext cx="1744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ptos Narrow" panose="020B0004020202020204" pitchFamily="34" charset="0"/>
              </a:rPr>
              <a:t>tax_</a:t>
            </a:r>
            <a:r>
              <a:rPr lang="en-IN" dirty="0">
                <a:solidFill>
                  <a:srgbClr val="00B050"/>
                </a:solidFill>
                <a:latin typeface="Aptos Narrow" panose="020B0004020202020204" pitchFamily="34" charset="0"/>
              </a:rPr>
              <a:t>table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33ADEC-67C4-9D80-9459-B46662923B4C}"/>
              </a:ext>
            </a:extLst>
          </p:cNvPr>
          <p:cNvSpPr txBox="1"/>
          <p:nvPr/>
        </p:nvSpPr>
        <p:spPr>
          <a:xfrm>
            <a:off x="10206325" y="5129960"/>
            <a:ext cx="1744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Aptos Narrow" panose="020B0004020202020204" pitchFamily="34" charset="0"/>
              </a:rPr>
              <a:t>sam_data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3087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7BEED-F64D-ED33-7062-038E9DC896B3}"/>
              </a:ext>
            </a:extLst>
          </p:cNvPr>
          <p:cNvSpPr txBox="1"/>
          <p:nvPr/>
        </p:nvSpPr>
        <p:spPr>
          <a:xfrm>
            <a:off x="391079" y="136525"/>
            <a:ext cx="11333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 packages for metagenomic data analysis</a:t>
            </a:r>
            <a:endParaRPr lang="en-IN" sz="2400" b="1" dirty="0">
              <a:solidFill>
                <a:schemeClr val="accent5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125" name="New picture"/>
          <p:cNvPicPr/>
          <p:nvPr/>
        </p:nvPicPr>
        <p:blipFill>
          <a:blip r:embed="rId2"/>
          <a:srcRect l="30355" t="20930" b="45299"/>
          <a:stretch/>
        </p:blipFill>
        <p:spPr>
          <a:xfrm>
            <a:off x="1025506" y="727588"/>
            <a:ext cx="7036946" cy="54327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8789A-F4C1-CE7F-CF38-39AF540B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13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53605-5E04-2F53-0E4A-F17589EFD85F}"/>
              </a:ext>
            </a:extLst>
          </p:cNvPr>
          <p:cNvSpPr txBox="1"/>
          <p:nvPr/>
        </p:nvSpPr>
        <p:spPr>
          <a:xfrm>
            <a:off x="8251723" y="2519950"/>
            <a:ext cx="3657599" cy="13280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Aptos Narrow" panose="020B0004020202020204" pitchFamily="34" charset="0"/>
              </a:rPr>
              <a:t>Packages utilized in this tutorial: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ysClr val="windowText" lastClr="000000"/>
                </a:solidFill>
                <a:latin typeface="Aptos Narrow" panose="020B0004020202020204" pitchFamily="34" charset="0"/>
              </a:rPr>
              <a:t>phyloseq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ysClr val="windowText" lastClr="000000"/>
                </a:solidFill>
                <a:latin typeface="Aptos Narrow" panose="020B0004020202020204" pitchFamily="34" charset="0"/>
              </a:rPr>
              <a:t>microeco</a:t>
            </a:r>
            <a:endParaRPr lang="en-US" dirty="0">
              <a:solidFill>
                <a:sysClr val="windowText" lastClr="000000"/>
              </a:solidFill>
              <a:latin typeface="Aptos Narrow" panose="020B00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ysClr val="windowText" lastClr="000000"/>
                </a:solidFill>
                <a:latin typeface="Aptos Narrow" panose="020B0004020202020204" pitchFamily="34" charset="0"/>
              </a:rPr>
              <a:t>ggplot2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59F05-BAB5-17AE-9DE9-DA4D924B5516}"/>
              </a:ext>
            </a:extLst>
          </p:cNvPr>
          <p:cNvSpPr txBox="1"/>
          <p:nvPr/>
        </p:nvSpPr>
        <p:spPr>
          <a:xfrm>
            <a:off x="219261" y="6381657"/>
            <a:ext cx="10328294" cy="31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8:</a:t>
            </a:r>
            <a:r>
              <a:rPr lang="en-US" sz="1400" b="1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Popular R packages that are used for downstream analysis of metagenomics data </a:t>
            </a:r>
            <a:r>
              <a:rPr lang="en-US" sz="1400" i="1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(adapted from Wen et. al., Protein &amp; Cell, 2023)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79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9A6BC9-1DAF-19A1-00C5-D3E3B08C89FF}"/>
              </a:ext>
            </a:extLst>
          </p:cNvPr>
          <p:cNvSpPr txBox="1"/>
          <p:nvPr/>
        </p:nvSpPr>
        <p:spPr>
          <a:xfrm>
            <a:off x="2756788" y="0"/>
            <a:ext cx="6678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Downstream analysis using R packages</a:t>
            </a:r>
            <a:endParaRPr lang="en-IN" sz="2400" b="1" dirty="0">
              <a:solidFill>
                <a:schemeClr val="accent5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50832-2DD1-3B7F-EB45-11727506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681" y="461665"/>
            <a:ext cx="5486876" cy="5669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EAE6DD-7775-818E-3D48-160A6E415876}"/>
              </a:ext>
            </a:extLst>
          </p:cNvPr>
          <p:cNvSpPr txBox="1"/>
          <p:nvPr/>
        </p:nvSpPr>
        <p:spPr>
          <a:xfrm>
            <a:off x="1361288" y="6131436"/>
            <a:ext cx="9469424" cy="545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9:</a:t>
            </a:r>
            <a:r>
              <a:rPr lang="en-US" sz="1400" b="1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Different types of downstream analyses of metagenomics data that are possible using R packages including Alpha diversity, Beta diversity, Feature composition and Biomarker identification </a:t>
            </a:r>
            <a:r>
              <a:rPr lang="en-US" sz="1400" i="1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(adapted from Wen et. al., Protein &amp; Cell, 2023)</a:t>
            </a:r>
            <a:endParaRPr lang="en-IN" sz="1400" i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F8C84C-51C8-253A-0B2D-B4CBEB298E2D}"/>
              </a:ext>
            </a:extLst>
          </p:cNvPr>
          <p:cNvSpPr txBox="1"/>
          <p:nvPr/>
        </p:nvSpPr>
        <p:spPr>
          <a:xfrm>
            <a:off x="8636151" y="2391679"/>
            <a:ext cx="3251050" cy="19409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Aptos Narrow" panose="020B0004020202020204" pitchFamily="34" charset="0"/>
              </a:rPr>
              <a:t>Downstream analyses in this tutorial: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ysClr val="windowText" lastClr="000000"/>
                </a:solidFill>
                <a:latin typeface="Aptos Narrow" panose="020B0004020202020204" pitchFamily="34" charset="0"/>
              </a:rPr>
              <a:t>Microbial Diversity (Alpha and Beta)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ysClr val="windowText" lastClr="000000"/>
                </a:solidFill>
                <a:latin typeface="Aptos Narrow" panose="020B0004020202020204" pitchFamily="34" charset="0"/>
              </a:rPr>
              <a:t>Microbiome Composition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ysClr val="windowText" lastClr="000000"/>
                </a:solidFill>
                <a:latin typeface="Aptos Narrow" panose="020B0004020202020204" pitchFamily="34" charset="0"/>
              </a:rPr>
              <a:t>Biomarker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2907175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CBC755-3E92-2AAE-FCEC-8E8E47E60244}"/>
              </a:ext>
            </a:extLst>
          </p:cNvPr>
          <p:cNvSpPr txBox="1"/>
          <p:nvPr/>
        </p:nvSpPr>
        <p:spPr>
          <a:xfrm>
            <a:off x="3089635" y="29362"/>
            <a:ext cx="6498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Microbial Diversity (Shannon Index)</a:t>
            </a:r>
            <a:endParaRPr lang="en-IN" sz="2400" b="1" dirty="0">
              <a:solidFill>
                <a:schemeClr val="accent5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0D5F1B-7468-F5A0-4D72-A2F567A4E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509" y="1194840"/>
            <a:ext cx="3303602" cy="33036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D12F0-3099-7A81-F808-475D2C42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5327" y="6388373"/>
            <a:ext cx="2743200" cy="365125"/>
          </a:xfrm>
        </p:spPr>
        <p:txBody>
          <a:bodyPr/>
          <a:lstStyle/>
          <a:p>
            <a:fld id="{98D2612D-A84F-473F-876B-8723B088FF90}" type="slidenum">
              <a:rPr lang="en-IN" smtClean="0"/>
              <a:t>15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2215F-85D6-176B-581B-2A75EEA9A797}"/>
              </a:ext>
            </a:extLst>
          </p:cNvPr>
          <p:cNvSpPr txBox="1"/>
          <p:nvPr/>
        </p:nvSpPr>
        <p:spPr>
          <a:xfrm>
            <a:off x="4737564" y="4545499"/>
            <a:ext cx="8807799" cy="31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10: Microbial diversity analysis. Alpha diversity plots (Shannon index) 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7A1B34-763B-861A-0753-46E958753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313" y="5242965"/>
            <a:ext cx="8807798" cy="12617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C4DEA8-8E10-4114-F66A-C9F1660A5250}"/>
              </a:ext>
            </a:extLst>
          </p:cNvPr>
          <p:cNvSpPr txBox="1"/>
          <p:nvPr/>
        </p:nvSpPr>
        <p:spPr>
          <a:xfrm>
            <a:off x="976088" y="1724007"/>
            <a:ext cx="3966746" cy="248578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accent6">
                  <a:lumMod val="75000"/>
                </a:schemeClr>
              </a:solidFill>
              <a:latin typeface="Aptos Narrow" panose="020B0004020202020204" pitchFamily="34" charset="0"/>
            </a:endParaRPr>
          </a:p>
          <a:p>
            <a:pPr algn="ctr"/>
            <a:r>
              <a:rPr lang="en-US" sz="2000" dirty="0">
                <a:latin typeface="Aptos Narrow" panose="020B0004020202020204" pitchFamily="34" charset="0"/>
              </a:rPr>
              <a:t>Alpha diversity measures the diversity within a single microbial sample or environment. It provides an indication of the variety and abundance of species present in a specific sample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ptos Narrow" panose="020B0004020202020204" pitchFamily="34" charset="0"/>
              </a:rPr>
              <a:t>.</a:t>
            </a:r>
            <a:endParaRPr lang="en-IN" sz="2000" dirty="0">
              <a:solidFill>
                <a:schemeClr val="accent6">
                  <a:lumMod val="75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FBB06C-BBB3-CE9F-7E14-2FE9932CDD3D}"/>
              </a:ext>
            </a:extLst>
          </p:cNvPr>
          <p:cNvSpPr txBox="1"/>
          <p:nvPr/>
        </p:nvSpPr>
        <p:spPr>
          <a:xfrm>
            <a:off x="2121743" y="1519695"/>
            <a:ext cx="1675435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Aptos Narrow" panose="020B0004020202020204" pitchFamily="34" charset="0"/>
              </a:rPr>
              <a:t>Alpha diversity </a:t>
            </a:r>
            <a:endParaRPr lang="en-IN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034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064EDF-0B50-A03D-9931-2BE683AA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16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CA4E8-3A99-0EAB-C1CB-4C12C636C972}"/>
              </a:ext>
            </a:extLst>
          </p:cNvPr>
          <p:cNvSpPr txBox="1"/>
          <p:nvPr/>
        </p:nvSpPr>
        <p:spPr>
          <a:xfrm>
            <a:off x="3625022" y="31531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Microbial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Diversity|R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codes</a:t>
            </a:r>
            <a:endParaRPr lang="en-IN" sz="2400" b="1" dirty="0">
              <a:solidFill>
                <a:schemeClr val="accent5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3C8D4-DEA1-5683-1F98-FB1E7CB97B5C}"/>
              </a:ext>
            </a:extLst>
          </p:cNvPr>
          <p:cNvSpPr txBox="1"/>
          <p:nvPr/>
        </p:nvSpPr>
        <p:spPr>
          <a:xfrm>
            <a:off x="210207" y="582250"/>
            <a:ext cx="12065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Aptos Narrow" panose="020B0004020202020204" pitchFamily="34" charset="0"/>
              </a:rPr>
              <a:t>path &lt;- "" # CHANGE the directory containing the fastq files after unzipping.</a:t>
            </a:r>
            <a:endParaRPr lang="en-IN" sz="1400" dirty="0">
              <a:solidFill>
                <a:schemeClr val="accent2">
                  <a:lumMod val="5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9A05E-82EA-78F3-F449-F45499DBD740}"/>
              </a:ext>
            </a:extLst>
          </p:cNvPr>
          <p:cNvSpPr txBox="1"/>
          <p:nvPr/>
        </p:nvSpPr>
        <p:spPr>
          <a:xfrm>
            <a:off x="210207" y="979081"/>
            <a:ext cx="61380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library(file2meco)</a:t>
            </a:r>
          </a:p>
          <a:p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library(</a:t>
            </a:r>
            <a:r>
              <a:rPr lang="en-US" sz="1600" dirty="0" err="1">
                <a:solidFill>
                  <a:srgbClr val="7030A0"/>
                </a:solidFill>
                <a:latin typeface="Aptos Narrow" panose="020B0004020202020204" pitchFamily="34" charset="0"/>
              </a:rPr>
              <a:t>microeco</a:t>
            </a:r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)</a:t>
            </a:r>
          </a:p>
          <a:p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library(ggplot2)</a:t>
            </a:r>
          </a:p>
          <a:p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library(</a:t>
            </a:r>
            <a:r>
              <a:rPr lang="en-US" sz="1600" dirty="0" err="1">
                <a:solidFill>
                  <a:srgbClr val="7030A0"/>
                </a:solidFill>
                <a:latin typeface="Aptos Narrow" panose="020B0004020202020204" pitchFamily="34" charset="0"/>
              </a:rPr>
              <a:t>ggpubr</a:t>
            </a:r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849E6-C385-D3BB-250C-6BBA939D10A2}"/>
              </a:ext>
            </a:extLst>
          </p:cNvPr>
          <p:cNvSpPr txBox="1"/>
          <p:nvPr/>
        </p:nvSpPr>
        <p:spPr>
          <a:xfrm>
            <a:off x="210207" y="2637795"/>
            <a:ext cx="61380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Aptos Narrow" panose="020B0004020202020204" pitchFamily="34" charset="0"/>
              </a:rPr>
              <a:t>#Alpha Diversity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t1 &lt;- </a:t>
            </a:r>
            <a:r>
              <a:rPr lang="en-IN" sz="1600" dirty="0" err="1">
                <a:latin typeface="Aptos Narrow" panose="020B0004020202020204" pitchFamily="34" charset="0"/>
              </a:rPr>
              <a:t>trans_alpha$new</a:t>
            </a:r>
            <a:r>
              <a:rPr lang="en-IN" sz="1600" dirty="0">
                <a:latin typeface="Aptos Narrow" panose="020B0004020202020204" pitchFamily="34" charset="0"/>
              </a:rPr>
              <a:t>(dataset = </a:t>
            </a:r>
            <a:r>
              <a:rPr lang="en-IN" sz="1600" b="1" dirty="0" err="1">
                <a:solidFill>
                  <a:srgbClr val="FF0000"/>
                </a:solidFill>
                <a:latin typeface="Aptos Narrow" panose="020B0004020202020204" pitchFamily="34" charset="0"/>
              </a:rPr>
              <a:t>meco_object</a:t>
            </a:r>
            <a:r>
              <a:rPr lang="en-IN" sz="1600" dirty="0">
                <a:latin typeface="Aptos Narrow" panose="020B0004020202020204" pitchFamily="34" charset="0"/>
              </a:rPr>
              <a:t>, group = "When")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t1$cal_diff(method = "</a:t>
            </a:r>
            <a:r>
              <a:rPr lang="en-IN" sz="1600" dirty="0" err="1">
                <a:latin typeface="Aptos Narrow" panose="020B0004020202020204" pitchFamily="34" charset="0"/>
              </a:rPr>
              <a:t>wilcox</a:t>
            </a:r>
            <a:r>
              <a:rPr lang="en-IN" sz="1600" dirty="0">
                <a:latin typeface="Aptos Narrow" panose="020B0004020202020204" pitchFamily="34" charset="0"/>
              </a:rPr>
              <a:t>")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# </a:t>
            </a:r>
            <a:r>
              <a:rPr lang="en-IN" sz="1600" dirty="0" err="1">
                <a:latin typeface="Aptos Narrow" panose="020B0004020202020204" pitchFamily="34" charset="0"/>
              </a:rPr>
              <a:t>y_increase</a:t>
            </a:r>
            <a:r>
              <a:rPr lang="en-IN" sz="1600" dirty="0">
                <a:latin typeface="Aptos Narrow" panose="020B0004020202020204" pitchFamily="34" charset="0"/>
              </a:rPr>
              <a:t>: increased height for each label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t1$plot_alpha(measure = "</a:t>
            </a:r>
            <a:r>
              <a:rPr lang="en-IN" sz="1600" b="1" dirty="0">
                <a:solidFill>
                  <a:srgbClr val="0070C0"/>
                </a:solidFill>
                <a:latin typeface="Aptos Narrow" panose="020B0004020202020204" pitchFamily="34" charset="0"/>
              </a:rPr>
              <a:t>Shannon</a:t>
            </a:r>
            <a:r>
              <a:rPr lang="en-IN" sz="1600" dirty="0">
                <a:latin typeface="Aptos Narrow" panose="020B0004020202020204" pitchFamily="34" charset="0"/>
              </a:rPr>
              <a:t>", shape = "When", </a:t>
            </a:r>
            <a:r>
              <a:rPr lang="en-IN" sz="1600" dirty="0" err="1">
                <a:latin typeface="Aptos Narrow" panose="020B0004020202020204" pitchFamily="34" charset="0"/>
              </a:rPr>
              <a:t>y_start</a:t>
            </a:r>
            <a:r>
              <a:rPr lang="en-IN" sz="1600" dirty="0">
                <a:latin typeface="Aptos Narrow" panose="020B0004020202020204" pitchFamily="34" charset="0"/>
              </a:rPr>
              <a:t> = 0.1, </a:t>
            </a:r>
            <a:r>
              <a:rPr lang="en-IN" sz="1600" dirty="0" err="1">
                <a:latin typeface="Aptos Narrow" panose="020B0004020202020204" pitchFamily="34" charset="0"/>
              </a:rPr>
              <a:t>y_increase</a:t>
            </a:r>
            <a:r>
              <a:rPr lang="en-IN" sz="1600" dirty="0">
                <a:latin typeface="Aptos Narrow" panose="020B0004020202020204" pitchFamily="34" charset="0"/>
              </a:rPr>
              <a:t> = 0.1, </a:t>
            </a:r>
            <a:r>
              <a:rPr lang="en-IN" sz="1600" dirty="0" err="1">
                <a:latin typeface="Aptos Narrow" panose="020B0004020202020204" pitchFamily="34" charset="0"/>
              </a:rPr>
              <a:t>xtext_size</a:t>
            </a:r>
            <a:r>
              <a:rPr lang="en-IN" sz="1600" dirty="0">
                <a:latin typeface="Aptos Narrow" panose="020B0004020202020204" pitchFamily="34" charset="0"/>
              </a:rPr>
              <a:t> = 15) + theme(</a:t>
            </a:r>
            <a:r>
              <a:rPr lang="en-IN" sz="1600" dirty="0" err="1">
                <a:latin typeface="Aptos Narrow" panose="020B0004020202020204" pitchFamily="34" charset="0"/>
              </a:rPr>
              <a:t>axis.text.y</a:t>
            </a:r>
            <a:r>
              <a:rPr lang="en-IN" sz="1600" dirty="0">
                <a:latin typeface="Aptos Narrow" panose="020B0004020202020204" pitchFamily="34" charset="0"/>
              </a:rPr>
              <a:t> = </a:t>
            </a:r>
            <a:r>
              <a:rPr lang="en-IN" sz="1600" dirty="0" err="1">
                <a:latin typeface="Aptos Narrow" panose="020B0004020202020204" pitchFamily="34" charset="0"/>
              </a:rPr>
              <a:t>element_text</a:t>
            </a:r>
            <a:r>
              <a:rPr lang="en-IN" sz="1600" dirty="0">
                <a:latin typeface="Aptos Narrow" panose="020B0004020202020204" pitchFamily="34" charset="0"/>
              </a:rPr>
              <a:t>(size = 12, </a:t>
            </a:r>
            <a:r>
              <a:rPr lang="en-IN" sz="1600" dirty="0" err="1">
                <a:latin typeface="Aptos Narrow" panose="020B0004020202020204" pitchFamily="34" charset="0"/>
              </a:rPr>
              <a:t>vjust</a:t>
            </a:r>
            <a:r>
              <a:rPr lang="en-IN" sz="1600" dirty="0">
                <a:latin typeface="Aptos Narrow" panose="020B0004020202020204" pitchFamily="34" charset="0"/>
              </a:rPr>
              <a:t> = 0.5, face = "bold"), </a:t>
            </a:r>
            <a:r>
              <a:rPr lang="en-IN" sz="1600" dirty="0" err="1">
                <a:latin typeface="Aptos Narrow" panose="020B0004020202020204" pitchFamily="34" charset="0"/>
              </a:rPr>
              <a:t>axis.text.x</a:t>
            </a:r>
            <a:r>
              <a:rPr lang="en-IN" sz="1600" dirty="0">
                <a:latin typeface="Aptos Narrow" panose="020B0004020202020204" pitchFamily="34" charset="0"/>
              </a:rPr>
              <a:t> = </a:t>
            </a:r>
            <a:r>
              <a:rPr lang="en-IN" sz="1600" dirty="0" err="1">
                <a:latin typeface="Aptos Narrow" panose="020B0004020202020204" pitchFamily="34" charset="0"/>
              </a:rPr>
              <a:t>element_text</a:t>
            </a:r>
            <a:r>
              <a:rPr lang="en-IN" sz="1600" dirty="0">
                <a:latin typeface="Aptos Narrow" panose="020B0004020202020204" pitchFamily="34" charset="0"/>
              </a:rPr>
              <a:t>(size = 16, face = "bold"),</a:t>
            </a:r>
            <a:r>
              <a:rPr lang="en-IN" sz="1600" dirty="0" err="1">
                <a:latin typeface="Aptos Narrow" panose="020B0004020202020204" pitchFamily="34" charset="0"/>
              </a:rPr>
              <a:t>panel.background</a:t>
            </a:r>
            <a:r>
              <a:rPr lang="en-IN" sz="1600" dirty="0">
                <a:latin typeface="Aptos Narrow" panose="020B0004020202020204" pitchFamily="34" charset="0"/>
              </a:rPr>
              <a:t> = </a:t>
            </a:r>
            <a:r>
              <a:rPr lang="en-IN" sz="1600" dirty="0" err="1">
                <a:latin typeface="Aptos Narrow" panose="020B0004020202020204" pitchFamily="34" charset="0"/>
              </a:rPr>
              <a:t>element_blank</a:t>
            </a:r>
            <a:r>
              <a:rPr lang="en-IN" sz="1600" dirty="0">
                <a:latin typeface="Aptos Narrow" panose="020B0004020202020204" pitchFamily="34" charset="0"/>
              </a:rPr>
              <a:t>(), </a:t>
            </a:r>
            <a:r>
              <a:rPr lang="en-IN" sz="1600" dirty="0" err="1">
                <a:latin typeface="Aptos Narrow" panose="020B0004020202020204" pitchFamily="34" charset="0"/>
              </a:rPr>
              <a:t>axis.title</a:t>
            </a:r>
            <a:r>
              <a:rPr lang="en-IN" sz="1600" dirty="0">
                <a:latin typeface="Aptos Narrow" panose="020B0004020202020204" pitchFamily="34" charset="0"/>
              </a:rPr>
              <a:t> = </a:t>
            </a:r>
            <a:r>
              <a:rPr lang="en-IN" sz="1600" dirty="0" err="1">
                <a:latin typeface="Aptos Narrow" panose="020B0004020202020204" pitchFamily="34" charset="0"/>
              </a:rPr>
              <a:t>element_text</a:t>
            </a:r>
            <a:r>
              <a:rPr lang="en-IN" sz="1600" dirty="0">
                <a:latin typeface="Aptos Narrow" panose="020B0004020202020204" pitchFamily="34" charset="0"/>
              </a:rPr>
              <a:t>(size = 12, face = "bold"), </a:t>
            </a:r>
            <a:r>
              <a:rPr lang="en-IN" sz="1600" dirty="0" err="1">
                <a:latin typeface="Aptos Narrow" panose="020B0004020202020204" pitchFamily="34" charset="0"/>
              </a:rPr>
              <a:t>axis.line</a:t>
            </a:r>
            <a:r>
              <a:rPr lang="en-IN" sz="1600" dirty="0">
                <a:latin typeface="Aptos Narrow" panose="020B0004020202020204" pitchFamily="34" charset="0"/>
              </a:rPr>
              <a:t> = </a:t>
            </a:r>
            <a:r>
              <a:rPr lang="en-IN" sz="1600" dirty="0" err="1">
                <a:latin typeface="Aptos Narrow" panose="020B0004020202020204" pitchFamily="34" charset="0"/>
              </a:rPr>
              <a:t>element_line</a:t>
            </a:r>
            <a:r>
              <a:rPr lang="en-IN" sz="1600" dirty="0">
                <a:latin typeface="Aptos Narrow" panose="020B0004020202020204" pitchFamily="34" charset="0"/>
              </a:rPr>
              <a:t>(colour = "black"), </a:t>
            </a:r>
            <a:r>
              <a:rPr lang="en-IN" sz="1600" dirty="0" err="1">
                <a:latin typeface="Aptos Narrow" panose="020B0004020202020204" pitchFamily="34" charset="0"/>
              </a:rPr>
              <a:t>legend.text</a:t>
            </a:r>
            <a:r>
              <a:rPr lang="en-IN" sz="1600" dirty="0">
                <a:latin typeface="Aptos Narrow" panose="020B0004020202020204" pitchFamily="34" charset="0"/>
              </a:rPr>
              <a:t> = </a:t>
            </a:r>
            <a:r>
              <a:rPr lang="en-IN" sz="1600" dirty="0" err="1">
                <a:latin typeface="Aptos Narrow" panose="020B0004020202020204" pitchFamily="34" charset="0"/>
              </a:rPr>
              <a:t>element_text</a:t>
            </a:r>
            <a:r>
              <a:rPr lang="en-IN" sz="1600" dirty="0">
                <a:latin typeface="Aptos Narrow" panose="020B0004020202020204" pitchFamily="34" charset="0"/>
              </a:rPr>
              <a:t>(size = 12))</a:t>
            </a:r>
          </a:p>
          <a:p>
            <a:r>
              <a:rPr lang="en-IN" sz="1600" dirty="0" err="1">
                <a:latin typeface="Aptos Narrow" panose="020B0004020202020204" pitchFamily="34" charset="0"/>
              </a:rPr>
              <a:t>ggsave</a:t>
            </a:r>
            <a:r>
              <a:rPr lang="en-IN" sz="1600" dirty="0">
                <a:latin typeface="Aptos Narrow" panose="020B0004020202020204" pitchFamily="34" charset="0"/>
              </a:rPr>
              <a:t>("</a:t>
            </a:r>
            <a:r>
              <a:rPr lang="en-IN" sz="1600" b="1" dirty="0">
                <a:solidFill>
                  <a:srgbClr val="00B050"/>
                </a:solidFill>
                <a:latin typeface="Aptos Narrow" panose="020B0004020202020204" pitchFamily="34" charset="0"/>
              </a:rPr>
              <a:t>alpha.tiff</a:t>
            </a:r>
            <a:r>
              <a:rPr lang="en-IN" sz="1600" dirty="0">
                <a:latin typeface="Aptos Narrow" panose="020B0004020202020204" pitchFamily="34" charset="0"/>
              </a:rPr>
              <a:t>", height = 6, width = 6, dpi = 700)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015D41-1C99-D820-5336-FC34C9F8A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399" y="1430465"/>
            <a:ext cx="3303602" cy="33036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1DE166-32BB-BFA0-2D66-C7EEAD0B895D}"/>
              </a:ext>
            </a:extLst>
          </p:cNvPr>
          <p:cNvSpPr txBox="1"/>
          <p:nvPr/>
        </p:nvSpPr>
        <p:spPr>
          <a:xfrm>
            <a:off x="9280634" y="4905173"/>
            <a:ext cx="17447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  <a:latin typeface="Aptos Narrow" panose="020B0004020202020204" pitchFamily="34" charset="0"/>
              </a:rPr>
              <a:t>Figure: alpha.tiff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248657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65C27F-2AAE-8DCB-4643-7ED0B4AAA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17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9813F5-4619-4BFF-1A5E-00110B54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54" y="933754"/>
            <a:ext cx="3416533" cy="3416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6DAB79-2D34-B952-7A71-90BA51106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726" y="5084936"/>
            <a:ext cx="8060547" cy="1453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452A71-8DBA-D001-F6AB-146F3FBC8B9F}"/>
              </a:ext>
            </a:extLst>
          </p:cNvPr>
          <p:cNvSpPr txBox="1"/>
          <p:nvPr/>
        </p:nvSpPr>
        <p:spPr>
          <a:xfrm>
            <a:off x="738826" y="1322173"/>
            <a:ext cx="4339802" cy="28263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Aptos Narrow" panose="020B0004020202020204" pitchFamily="34" charset="0"/>
            </a:endParaRPr>
          </a:p>
          <a:p>
            <a:pPr algn="ctr"/>
            <a:r>
              <a:rPr lang="en-US" sz="2000" dirty="0">
                <a:latin typeface="Aptos Narrow" panose="020B0004020202020204" pitchFamily="34" charset="0"/>
              </a:rPr>
              <a:t>Beta diversity measures the diversity between different microbial communities or environments. It assesses the differences in the species composition and abundance between samples.</a:t>
            </a:r>
          </a:p>
          <a:p>
            <a:pPr algn="ctr"/>
            <a:endParaRPr lang="en-IN" sz="2000" dirty="0">
              <a:solidFill>
                <a:schemeClr val="accent2">
                  <a:lumMod val="75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3518EF-986C-628F-E487-B6436180CB00}"/>
              </a:ext>
            </a:extLst>
          </p:cNvPr>
          <p:cNvSpPr txBox="1"/>
          <p:nvPr/>
        </p:nvSpPr>
        <p:spPr>
          <a:xfrm>
            <a:off x="1435213" y="1117861"/>
            <a:ext cx="2947027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Aptos Narrow" panose="020B0004020202020204" pitchFamily="34" charset="0"/>
              </a:rPr>
              <a:t>Beta diversity 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9E94D-07B3-9989-6F67-C8CC8ED6AE99}"/>
              </a:ext>
            </a:extLst>
          </p:cNvPr>
          <p:cNvSpPr txBox="1"/>
          <p:nvPr/>
        </p:nvSpPr>
        <p:spPr>
          <a:xfrm>
            <a:off x="3889197" y="20489"/>
            <a:ext cx="4875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Microbial Diversity (Beta)</a:t>
            </a:r>
            <a:endParaRPr lang="en-IN" sz="2400" b="1" dirty="0">
              <a:solidFill>
                <a:schemeClr val="accent5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D18348-AF67-A288-0F42-A408E3D18719}"/>
              </a:ext>
            </a:extLst>
          </p:cNvPr>
          <p:cNvSpPr txBox="1"/>
          <p:nvPr/>
        </p:nvSpPr>
        <p:spPr>
          <a:xfrm>
            <a:off x="6598814" y="4360119"/>
            <a:ext cx="5710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11: Beta diversities are represented as principal coordinate (</a:t>
            </a:r>
            <a:r>
              <a:rPr lang="en-US" sz="1400" kern="100" dirty="0" err="1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PCoA</a:t>
            </a:r>
            <a:r>
              <a:rPr lang="en-US" sz="1400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plots of bray-Curtis distance.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18027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72CC3C-2E1B-CC24-1C9F-7281DEE10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18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ED72E-903F-EABB-E5FB-1A243DBACBC2}"/>
              </a:ext>
            </a:extLst>
          </p:cNvPr>
          <p:cNvSpPr txBox="1"/>
          <p:nvPr/>
        </p:nvSpPr>
        <p:spPr>
          <a:xfrm>
            <a:off x="3625022" y="31531"/>
            <a:ext cx="523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Microbial Diversity|R codes</a:t>
            </a:r>
            <a:endParaRPr lang="en-IN" sz="2400" b="1" dirty="0">
              <a:solidFill>
                <a:schemeClr val="accent5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72E52-A23D-9A1D-E361-AE72772316C9}"/>
              </a:ext>
            </a:extLst>
          </p:cNvPr>
          <p:cNvSpPr txBox="1"/>
          <p:nvPr/>
        </p:nvSpPr>
        <p:spPr>
          <a:xfrm>
            <a:off x="210207" y="582250"/>
            <a:ext cx="12065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Aptos Narrow" panose="020B0004020202020204" pitchFamily="34" charset="0"/>
              </a:rPr>
              <a:t>path &lt;- "" # CHANGE the directory containing the fastq files after unzipping.</a:t>
            </a:r>
            <a:endParaRPr lang="en-IN" sz="1400" dirty="0">
              <a:solidFill>
                <a:schemeClr val="accent2">
                  <a:lumMod val="5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E8529-8E9C-DC87-9C26-F4A247689357}"/>
              </a:ext>
            </a:extLst>
          </p:cNvPr>
          <p:cNvSpPr txBox="1"/>
          <p:nvPr/>
        </p:nvSpPr>
        <p:spPr>
          <a:xfrm>
            <a:off x="210207" y="979081"/>
            <a:ext cx="6138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library(file2meco)</a:t>
            </a:r>
          </a:p>
          <a:p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library(</a:t>
            </a:r>
            <a:r>
              <a:rPr lang="en-US" sz="1600" dirty="0" err="1">
                <a:solidFill>
                  <a:srgbClr val="7030A0"/>
                </a:solidFill>
                <a:latin typeface="Aptos Narrow" panose="020B0004020202020204" pitchFamily="34" charset="0"/>
              </a:rPr>
              <a:t>microeco</a:t>
            </a:r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)</a:t>
            </a:r>
          </a:p>
          <a:p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library(ggplot2)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CCDCD6-73D2-1BBB-B1E3-6CDE1A710A5A}"/>
              </a:ext>
            </a:extLst>
          </p:cNvPr>
          <p:cNvSpPr txBox="1"/>
          <p:nvPr/>
        </p:nvSpPr>
        <p:spPr>
          <a:xfrm>
            <a:off x="210207" y="2637795"/>
            <a:ext cx="613804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Aptos Narrow" panose="020B0004020202020204" pitchFamily="34" charset="0"/>
              </a:rPr>
              <a:t>#Beta Diversity.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&gt;</a:t>
            </a:r>
            <a:r>
              <a:rPr lang="en-IN" sz="1600" dirty="0" err="1">
                <a:latin typeface="Aptos Narrow" panose="020B0004020202020204" pitchFamily="34" charset="0"/>
              </a:rPr>
              <a:t>meco_object$cal_betadiv</a:t>
            </a:r>
            <a:r>
              <a:rPr lang="en-IN" sz="1600" dirty="0">
                <a:latin typeface="Aptos Narrow" panose="020B0004020202020204" pitchFamily="34" charset="0"/>
              </a:rPr>
              <a:t>()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&gt;t2 &lt;- </a:t>
            </a:r>
            <a:r>
              <a:rPr lang="en-IN" sz="1600" dirty="0" err="1">
                <a:latin typeface="Aptos Narrow" panose="020B0004020202020204" pitchFamily="34" charset="0"/>
              </a:rPr>
              <a:t>trans_beta$new</a:t>
            </a:r>
            <a:r>
              <a:rPr lang="en-IN" sz="1600" dirty="0">
                <a:latin typeface="Aptos Narrow" panose="020B0004020202020204" pitchFamily="34" charset="0"/>
              </a:rPr>
              <a:t>(dataset = </a:t>
            </a:r>
            <a:r>
              <a:rPr lang="en-IN" sz="1600" b="1" dirty="0" err="1">
                <a:solidFill>
                  <a:srgbClr val="FF0000"/>
                </a:solidFill>
                <a:latin typeface="Aptos Narrow" panose="020B0004020202020204" pitchFamily="34" charset="0"/>
              </a:rPr>
              <a:t>meco_object</a:t>
            </a:r>
            <a:r>
              <a:rPr lang="en-IN" sz="1600" dirty="0">
                <a:latin typeface="Aptos Narrow" panose="020B0004020202020204" pitchFamily="34" charset="0"/>
              </a:rPr>
              <a:t>, group = "When", measure = "bray")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# </a:t>
            </a:r>
            <a:r>
              <a:rPr lang="en-IN" sz="1600" dirty="0" err="1">
                <a:latin typeface="Aptos Narrow" panose="020B0004020202020204" pitchFamily="34" charset="0"/>
              </a:rPr>
              <a:t>PCoA</a:t>
            </a:r>
            <a:r>
              <a:rPr lang="en-IN" sz="1600" dirty="0">
                <a:latin typeface="Aptos Narrow" panose="020B0004020202020204" pitchFamily="34" charset="0"/>
              </a:rPr>
              <a:t>, PCA, DCA and NMDS are available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&gt;t2$cal_ordination(method = "</a:t>
            </a:r>
            <a:r>
              <a:rPr lang="en-IN" sz="1600" b="1" dirty="0" err="1">
                <a:solidFill>
                  <a:srgbClr val="0070C0"/>
                </a:solidFill>
                <a:latin typeface="Aptos Narrow" panose="020B0004020202020204" pitchFamily="34" charset="0"/>
              </a:rPr>
              <a:t>PCoA</a:t>
            </a:r>
            <a:r>
              <a:rPr lang="en-IN" sz="1600" dirty="0">
                <a:latin typeface="Aptos Narrow" panose="020B0004020202020204" pitchFamily="34" charset="0"/>
              </a:rPr>
              <a:t>")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# plot the </a:t>
            </a:r>
            <a:r>
              <a:rPr lang="en-IN" sz="1600" dirty="0" err="1">
                <a:latin typeface="Aptos Narrow" panose="020B0004020202020204" pitchFamily="34" charset="0"/>
              </a:rPr>
              <a:t>PCoA</a:t>
            </a:r>
            <a:r>
              <a:rPr lang="en-IN" sz="1600" dirty="0">
                <a:latin typeface="Aptos Narrow" panose="020B0004020202020204" pitchFamily="34" charset="0"/>
              </a:rPr>
              <a:t> result with confidence ellipse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&gt;t2$plot_ordination(</a:t>
            </a:r>
            <a:r>
              <a:rPr lang="en-IN" sz="1600" dirty="0" err="1">
                <a:latin typeface="Aptos Narrow" panose="020B0004020202020204" pitchFamily="34" charset="0"/>
              </a:rPr>
              <a:t>plot_color</a:t>
            </a:r>
            <a:r>
              <a:rPr lang="en-IN" sz="1600" dirty="0">
                <a:latin typeface="Aptos Narrow" panose="020B0004020202020204" pitchFamily="34" charset="0"/>
              </a:rPr>
              <a:t> = "When", </a:t>
            </a:r>
            <a:r>
              <a:rPr lang="en-IN" sz="1600" dirty="0" err="1">
                <a:latin typeface="Aptos Narrow" panose="020B0004020202020204" pitchFamily="34" charset="0"/>
              </a:rPr>
              <a:t>plot_shape</a:t>
            </a:r>
            <a:r>
              <a:rPr lang="en-IN" sz="1600" dirty="0">
                <a:latin typeface="Aptos Narrow" panose="020B0004020202020204" pitchFamily="34" charset="0"/>
              </a:rPr>
              <a:t> = "When", </a:t>
            </a:r>
            <a:r>
              <a:rPr lang="en-IN" sz="1600" dirty="0" err="1">
                <a:latin typeface="Aptos Narrow" panose="020B0004020202020204" pitchFamily="34" charset="0"/>
              </a:rPr>
              <a:t>plot_type</a:t>
            </a:r>
            <a:r>
              <a:rPr lang="en-IN" sz="1600" dirty="0">
                <a:latin typeface="Aptos Narrow" panose="020B0004020202020204" pitchFamily="34" charset="0"/>
              </a:rPr>
              <a:t> = c("point", "ellipse")) + theme(</a:t>
            </a:r>
            <a:r>
              <a:rPr lang="en-IN" sz="1600" dirty="0" err="1">
                <a:latin typeface="Aptos Narrow" panose="020B0004020202020204" pitchFamily="34" charset="0"/>
              </a:rPr>
              <a:t>axis.text.y</a:t>
            </a:r>
            <a:r>
              <a:rPr lang="en-IN" sz="1600" dirty="0">
                <a:latin typeface="Aptos Narrow" panose="020B0004020202020204" pitchFamily="34" charset="0"/>
              </a:rPr>
              <a:t> = </a:t>
            </a:r>
            <a:r>
              <a:rPr lang="en-IN" sz="1600" dirty="0" err="1">
                <a:latin typeface="Aptos Narrow" panose="020B0004020202020204" pitchFamily="34" charset="0"/>
              </a:rPr>
              <a:t>element_text</a:t>
            </a:r>
            <a:r>
              <a:rPr lang="en-IN" sz="1600" dirty="0">
                <a:latin typeface="Aptos Narrow" panose="020B0004020202020204" pitchFamily="34" charset="0"/>
              </a:rPr>
              <a:t>(size = 12, </a:t>
            </a:r>
            <a:r>
              <a:rPr lang="en-IN" sz="1600" dirty="0" err="1">
                <a:latin typeface="Aptos Narrow" panose="020B0004020202020204" pitchFamily="34" charset="0"/>
              </a:rPr>
              <a:t>vjust</a:t>
            </a:r>
            <a:r>
              <a:rPr lang="en-IN" sz="1600" dirty="0">
                <a:latin typeface="Aptos Narrow" panose="020B0004020202020204" pitchFamily="34" charset="0"/>
              </a:rPr>
              <a:t> = 0.5, face = "bold"), </a:t>
            </a:r>
            <a:r>
              <a:rPr lang="en-IN" sz="1600" dirty="0" err="1">
                <a:latin typeface="Aptos Narrow" panose="020B0004020202020204" pitchFamily="34" charset="0"/>
              </a:rPr>
              <a:t>axis.text.x</a:t>
            </a:r>
            <a:r>
              <a:rPr lang="en-IN" sz="1600" dirty="0">
                <a:latin typeface="Aptos Narrow" panose="020B0004020202020204" pitchFamily="34" charset="0"/>
              </a:rPr>
              <a:t> = </a:t>
            </a:r>
            <a:r>
              <a:rPr lang="en-IN" sz="1600" dirty="0" err="1">
                <a:latin typeface="Aptos Narrow" panose="020B0004020202020204" pitchFamily="34" charset="0"/>
              </a:rPr>
              <a:t>element_text</a:t>
            </a:r>
            <a:r>
              <a:rPr lang="en-IN" sz="1600" dirty="0">
                <a:latin typeface="Aptos Narrow" panose="020B0004020202020204" pitchFamily="34" charset="0"/>
              </a:rPr>
              <a:t>(size = 16, face = "bold"),</a:t>
            </a:r>
            <a:r>
              <a:rPr lang="en-IN" sz="1600" dirty="0" err="1">
                <a:latin typeface="Aptos Narrow" panose="020B0004020202020204" pitchFamily="34" charset="0"/>
              </a:rPr>
              <a:t>panel.background</a:t>
            </a:r>
            <a:r>
              <a:rPr lang="en-IN" sz="1600" dirty="0">
                <a:latin typeface="Aptos Narrow" panose="020B0004020202020204" pitchFamily="34" charset="0"/>
              </a:rPr>
              <a:t> = </a:t>
            </a:r>
            <a:r>
              <a:rPr lang="en-IN" sz="1600" dirty="0" err="1">
                <a:latin typeface="Aptos Narrow" panose="020B0004020202020204" pitchFamily="34" charset="0"/>
              </a:rPr>
              <a:t>element_blank</a:t>
            </a:r>
            <a:r>
              <a:rPr lang="en-IN" sz="1600" dirty="0">
                <a:latin typeface="Aptos Narrow" panose="020B0004020202020204" pitchFamily="34" charset="0"/>
              </a:rPr>
              <a:t>(), </a:t>
            </a:r>
            <a:r>
              <a:rPr lang="en-IN" sz="1600" dirty="0" err="1">
                <a:latin typeface="Aptos Narrow" panose="020B0004020202020204" pitchFamily="34" charset="0"/>
              </a:rPr>
              <a:t>axis.title</a:t>
            </a:r>
            <a:r>
              <a:rPr lang="en-IN" sz="1600" dirty="0">
                <a:latin typeface="Aptos Narrow" panose="020B0004020202020204" pitchFamily="34" charset="0"/>
              </a:rPr>
              <a:t> = </a:t>
            </a:r>
            <a:r>
              <a:rPr lang="en-IN" sz="1600" dirty="0" err="1">
                <a:latin typeface="Aptos Narrow" panose="020B0004020202020204" pitchFamily="34" charset="0"/>
              </a:rPr>
              <a:t>element_text</a:t>
            </a:r>
            <a:r>
              <a:rPr lang="en-IN" sz="1600" dirty="0">
                <a:latin typeface="Aptos Narrow" panose="020B0004020202020204" pitchFamily="34" charset="0"/>
              </a:rPr>
              <a:t>(size = 12, face = "bold"), </a:t>
            </a:r>
            <a:r>
              <a:rPr lang="en-IN" sz="1600" dirty="0" err="1">
                <a:latin typeface="Aptos Narrow" panose="020B0004020202020204" pitchFamily="34" charset="0"/>
              </a:rPr>
              <a:t>axis.line</a:t>
            </a:r>
            <a:r>
              <a:rPr lang="en-IN" sz="1600" dirty="0">
                <a:latin typeface="Aptos Narrow" panose="020B0004020202020204" pitchFamily="34" charset="0"/>
              </a:rPr>
              <a:t> = </a:t>
            </a:r>
            <a:r>
              <a:rPr lang="en-IN" sz="1600" dirty="0" err="1">
                <a:latin typeface="Aptos Narrow" panose="020B0004020202020204" pitchFamily="34" charset="0"/>
              </a:rPr>
              <a:t>element_line</a:t>
            </a:r>
            <a:r>
              <a:rPr lang="en-IN" sz="1600" dirty="0">
                <a:latin typeface="Aptos Narrow" panose="020B0004020202020204" pitchFamily="34" charset="0"/>
              </a:rPr>
              <a:t>(colour = "black"), </a:t>
            </a:r>
            <a:r>
              <a:rPr lang="en-IN" sz="1600" dirty="0" err="1">
                <a:latin typeface="Aptos Narrow" panose="020B0004020202020204" pitchFamily="34" charset="0"/>
              </a:rPr>
              <a:t>legend.text</a:t>
            </a:r>
            <a:r>
              <a:rPr lang="en-IN" sz="1600" dirty="0">
                <a:latin typeface="Aptos Narrow" panose="020B0004020202020204" pitchFamily="34" charset="0"/>
              </a:rPr>
              <a:t> = </a:t>
            </a:r>
            <a:r>
              <a:rPr lang="en-IN" sz="1600" dirty="0" err="1">
                <a:latin typeface="Aptos Narrow" panose="020B0004020202020204" pitchFamily="34" charset="0"/>
              </a:rPr>
              <a:t>element_text</a:t>
            </a:r>
            <a:r>
              <a:rPr lang="en-IN" sz="1600" dirty="0">
                <a:latin typeface="Aptos Narrow" panose="020B0004020202020204" pitchFamily="34" charset="0"/>
              </a:rPr>
              <a:t>(size = 12))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&gt;</a:t>
            </a:r>
            <a:r>
              <a:rPr lang="en-IN" sz="1600" dirty="0" err="1">
                <a:latin typeface="Aptos Narrow" panose="020B0004020202020204" pitchFamily="34" charset="0"/>
              </a:rPr>
              <a:t>ggsave</a:t>
            </a:r>
            <a:r>
              <a:rPr lang="en-IN" sz="1600" dirty="0">
                <a:latin typeface="Aptos Narrow" panose="020B0004020202020204" pitchFamily="34" charset="0"/>
              </a:rPr>
              <a:t>("</a:t>
            </a:r>
            <a:r>
              <a:rPr lang="en-IN" sz="1600" b="1" dirty="0">
                <a:solidFill>
                  <a:srgbClr val="00B050"/>
                </a:solidFill>
                <a:latin typeface="Aptos Narrow" panose="020B0004020202020204" pitchFamily="34" charset="0"/>
              </a:rPr>
              <a:t>beta.tiff</a:t>
            </a:r>
            <a:r>
              <a:rPr lang="en-IN" sz="1600" dirty="0">
                <a:latin typeface="Aptos Narrow" panose="020B0004020202020204" pitchFamily="34" charset="0"/>
              </a:rPr>
              <a:t>", height = 6, width = 6, dpi = 700)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79B9F9-B195-D39C-C595-9E60FE2FA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733" y="1391521"/>
            <a:ext cx="3416533" cy="34165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6EB22-B680-628F-5F2B-E5D484794B2F}"/>
              </a:ext>
            </a:extLst>
          </p:cNvPr>
          <p:cNvSpPr txBox="1"/>
          <p:nvPr/>
        </p:nvSpPr>
        <p:spPr>
          <a:xfrm>
            <a:off x="8785969" y="4970994"/>
            <a:ext cx="17447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  <a:latin typeface="Aptos Narrow" panose="020B0004020202020204" pitchFamily="34" charset="0"/>
              </a:rPr>
              <a:t>Figure: beta.tiff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137018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507223-2C5F-F0B5-DEA4-96ED7AF5262C}"/>
              </a:ext>
            </a:extLst>
          </p:cNvPr>
          <p:cNvSpPr txBox="1"/>
          <p:nvPr/>
        </p:nvSpPr>
        <p:spPr>
          <a:xfrm>
            <a:off x="4262226" y="-34327"/>
            <a:ext cx="4153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Microbiome Composition</a:t>
            </a:r>
            <a:endParaRPr lang="en-IN" sz="2400" b="1" dirty="0">
              <a:solidFill>
                <a:schemeClr val="accent5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0312E-8AD7-1561-402D-0AD6CCA25B5F}"/>
              </a:ext>
            </a:extLst>
          </p:cNvPr>
          <p:cNvSpPr txBox="1"/>
          <p:nvPr/>
        </p:nvSpPr>
        <p:spPr>
          <a:xfrm>
            <a:off x="893104" y="377223"/>
            <a:ext cx="9777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Microbial composition analysis mainly used to display the abundance of microbes.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compositional data are usually normalized to relative abundance, counts per million.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39B44-72CA-B700-692E-FA03C16F0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04" y="1014899"/>
            <a:ext cx="7002864" cy="42017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9A3FCC-5209-7084-22C2-95104240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19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CE782-64C3-0C09-7E70-658F9F317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1569353"/>
            <a:ext cx="3502798" cy="35027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17C394-EE3F-AD18-4D85-B2D45879E3CC}"/>
              </a:ext>
            </a:extLst>
          </p:cNvPr>
          <p:cNvSpPr txBox="1"/>
          <p:nvPr/>
        </p:nvSpPr>
        <p:spPr>
          <a:xfrm>
            <a:off x="550607" y="5083115"/>
            <a:ext cx="11208774" cy="545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12:</a:t>
            </a:r>
            <a:r>
              <a:rPr lang="en-US" sz="1400" b="1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Microbial abundance profile of top 10 genera. The data is normalized to relative abundance. A. The figure shows sample wise relative abundance and B. The figure shows group mean abundance.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0EDBE-BF33-0102-D85B-1CDA059D7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305" y="5628136"/>
            <a:ext cx="7389934" cy="1287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F6E5DF-AB9E-E6C1-B71B-34C6A2DF16F7}"/>
              </a:ext>
            </a:extLst>
          </p:cNvPr>
          <p:cNvSpPr txBox="1"/>
          <p:nvPr/>
        </p:nvSpPr>
        <p:spPr>
          <a:xfrm>
            <a:off x="842566" y="1288026"/>
            <a:ext cx="59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071A94-D039-246D-88D6-5D19ED6E9A0C}"/>
              </a:ext>
            </a:extLst>
          </p:cNvPr>
          <p:cNvSpPr txBox="1"/>
          <p:nvPr/>
        </p:nvSpPr>
        <p:spPr>
          <a:xfrm>
            <a:off x="7148052" y="1288026"/>
            <a:ext cx="41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228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D3F75-3771-F7D4-09AF-72C0EB7A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8E343-9B51-DC60-7907-756EE61E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11" y="721846"/>
            <a:ext cx="4538378" cy="541430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FCB74D5-A7FA-BDFF-F666-903F4A273541}"/>
              </a:ext>
            </a:extLst>
          </p:cNvPr>
          <p:cNvSpPr/>
          <p:nvPr/>
        </p:nvSpPr>
        <p:spPr>
          <a:xfrm>
            <a:off x="646372" y="4921624"/>
            <a:ext cx="3620828" cy="3585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8A2185-AACB-328D-754A-3EEEA6B0E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3429000"/>
            <a:ext cx="4441132" cy="2370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CDC843-743F-CC98-DDF0-D6EA78A02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287" y="2263098"/>
            <a:ext cx="5259799" cy="811352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65FD6E11-6F3A-67F0-8D01-39FCA6378B44}"/>
              </a:ext>
            </a:extLst>
          </p:cNvPr>
          <p:cNvSpPr/>
          <p:nvPr/>
        </p:nvSpPr>
        <p:spPr>
          <a:xfrm>
            <a:off x="8610600" y="3006282"/>
            <a:ext cx="255494" cy="3877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63B790D-D737-85F7-4C49-95C99DB3C7B6}"/>
              </a:ext>
            </a:extLst>
          </p:cNvPr>
          <p:cNvSpPr/>
          <p:nvPr/>
        </p:nvSpPr>
        <p:spPr>
          <a:xfrm rot="18604632">
            <a:off x="3824479" y="3986391"/>
            <a:ext cx="2699528" cy="994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2230E-FB58-0365-804C-E7D72BDC234F}"/>
              </a:ext>
            </a:extLst>
          </p:cNvPr>
          <p:cNvSpPr txBox="1"/>
          <p:nvPr/>
        </p:nvSpPr>
        <p:spPr>
          <a:xfrm>
            <a:off x="4650733" y="0"/>
            <a:ext cx="289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Raw FASTQ files</a:t>
            </a:r>
            <a:endParaRPr lang="en-IN" sz="2400" b="1" dirty="0">
              <a:solidFill>
                <a:schemeClr val="accent5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734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7E7E9B-32A2-2413-12F7-22E84780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20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E766D7-7AFD-6E29-9BD0-8F1A193E169C}"/>
              </a:ext>
            </a:extLst>
          </p:cNvPr>
          <p:cNvSpPr txBox="1"/>
          <p:nvPr/>
        </p:nvSpPr>
        <p:spPr>
          <a:xfrm>
            <a:off x="3352769" y="0"/>
            <a:ext cx="5780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Microbiome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Composition|R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codes</a:t>
            </a:r>
            <a:endParaRPr lang="en-IN" sz="2400" b="1" dirty="0">
              <a:solidFill>
                <a:schemeClr val="accent5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31F5E-12E7-4B00-3257-3A6888519BA5}"/>
              </a:ext>
            </a:extLst>
          </p:cNvPr>
          <p:cNvSpPr txBox="1"/>
          <p:nvPr/>
        </p:nvSpPr>
        <p:spPr>
          <a:xfrm>
            <a:off x="210206" y="911635"/>
            <a:ext cx="12065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Aptos Narrow" panose="020B0004020202020204" pitchFamily="34" charset="0"/>
              </a:rPr>
              <a:t>path &lt;- "" # CHANGE the directory containing the fastq files after unzipping.</a:t>
            </a:r>
            <a:endParaRPr lang="en-IN" sz="1400" dirty="0">
              <a:solidFill>
                <a:schemeClr val="accent2">
                  <a:lumMod val="5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33D27-DF86-D456-0CB7-59904D3B08FC}"/>
              </a:ext>
            </a:extLst>
          </p:cNvPr>
          <p:cNvSpPr txBox="1"/>
          <p:nvPr/>
        </p:nvSpPr>
        <p:spPr>
          <a:xfrm>
            <a:off x="210207" y="1526005"/>
            <a:ext cx="6138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library(file2meco)</a:t>
            </a:r>
          </a:p>
          <a:p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library(</a:t>
            </a:r>
            <a:r>
              <a:rPr lang="en-US" sz="1600" dirty="0" err="1">
                <a:solidFill>
                  <a:srgbClr val="7030A0"/>
                </a:solidFill>
                <a:latin typeface="Aptos Narrow" panose="020B0004020202020204" pitchFamily="34" charset="0"/>
              </a:rPr>
              <a:t>microeco</a:t>
            </a:r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)</a:t>
            </a:r>
          </a:p>
          <a:p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library(ggplot2)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4ABE8-8DB7-62AC-DB48-C9CFDC78CA08}"/>
              </a:ext>
            </a:extLst>
          </p:cNvPr>
          <p:cNvSpPr txBox="1"/>
          <p:nvPr/>
        </p:nvSpPr>
        <p:spPr>
          <a:xfrm>
            <a:off x="105104" y="3317172"/>
            <a:ext cx="613804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Aptos Narrow" panose="020B0004020202020204" pitchFamily="34" charset="0"/>
              </a:rPr>
              <a:t>#Microbial composition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&gt;t4 &lt;- </a:t>
            </a:r>
            <a:r>
              <a:rPr lang="en-IN" sz="1600" dirty="0" err="1">
                <a:latin typeface="Aptos Narrow" panose="020B0004020202020204" pitchFamily="34" charset="0"/>
              </a:rPr>
              <a:t>trans_abund$new</a:t>
            </a:r>
            <a:r>
              <a:rPr lang="en-IN" sz="1600" dirty="0">
                <a:latin typeface="Aptos Narrow" panose="020B0004020202020204" pitchFamily="34" charset="0"/>
              </a:rPr>
              <a:t>(dataset = </a:t>
            </a:r>
            <a:r>
              <a:rPr lang="en-IN" sz="1600" b="1" dirty="0" err="1">
                <a:solidFill>
                  <a:srgbClr val="FF0000"/>
                </a:solidFill>
                <a:latin typeface="Aptos Narrow" panose="020B0004020202020204" pitchFamily="34" charset="0"/>
              </a:rPr>
              <a:t>meco_object</a:t>
            </a:r>
            <a:r>
              <a:rPr lang="en-IN" sz="1600" dirty="0">
                <a:latin typeface="Aptos Narrow" panose="020B0004020202020204" pitchFamily="34" charset="0"/>
              </a:rPr>
              <a:t>, </a:t>
            </a:r>
            <a:r>
              <a:rPr lang="en-IN" sz="1600" dirty="0" err="1">
                <a:latin typeface="Aptos Narrow" panose="020B0004020202020204" pitchFamily="34" charset="0"/>
              </a:rPr>
              <a:t>taxrank</a:t>
            </a:r>
            <a:r>
              <a:rPr lang="en-IN" sz="1600" dirty="0">
                <a:latin typeface="Aptos Narrow" panose="020B0004020202020204" pitchFamily="34" charset="0"/>
              </a:rPr>
              <a:t> = "Genus", </a:t>
            </a:r>
            <a:r>
              <a:rPr lang="en-IN" sz="1600" b="1" dirty="0" err="1">
                <a:solidFill>
                  <a:srgbClr val="00B0F0"/>
                </a:solidFill>
                <a:latin typeface="Aptos Narrow" panose="020B0004020202020204" pitchFamily="34" charset="0"/>
              </a:rPr>
              <a:t>ntaxa</a:t>
            </a:r>
            <a:r>
              <a:rPr lang="en-IN" sz="1600" b="1" dirty="0">
                <a:solidFill>
                  <a:srgbClr val="00B0F0"/>
                </a:solidFill>
                <a:latin typeface="Aptos Narrow" panose="020B0004020202020204" pitchFamily="34" charset="0"/>
              </a:rPr>
              <a:t> = 10)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&gt;t4$plot_bar(</a:t>
            </a:r>
            <a:r>
              <a:rPr lang="en-IN" sz="1600" dirty="0" err="1">
                <a:latin typeface="Aptos Narrow" panose="020B0004020202020204" pitchFamily="34" charset="0"/>
              </a:rPr>
              <a:t>others_color</a:t>
            </a:r>
            <a:r>
              <a:rPr lang="en-IN" sz="1600" dirty="0">
                <a:latin typeface="Aptos Narrow" panose="020B0004020202020204" pitchFamily="34" charset="0"/>
              </a:rPr>
              <a:t> = "grey70", facet = "When", </a:t>
            </a:r>
            <a:r>
              <a:rPr lang="en-IN" sz="1600" dirty="0" err="1">
                <a:latin typeface="Aptos Narrow" panose="020B0004020202020204" pitchFamily="34" charset="0"/>
              </a:rPr>
              <a:t>xtext_keep</a:t>
            </a:r>
            <a:r>
              <a:rPr lang="en-IN" sz="1600" dirty="0">
                <a:latin typeface="Aptos Narrow" panose="020B0004020202020204" pitchFamily="34" charset="0"/>
              </a:rPr>
              <a:t> = FALSE, </a:t>
            </a:r>
            <a:r>
              <a:rPr lang="en-IN" sz="1600" dirty="0" err="1">
                <a:latin typeface="Aptos Narrow" panose="020B0004020202020204" pitchFamily="34" charset="0"/>
              </a:rPr>
              <a:t>legend_text_italic</a:t>
            </a:r>
            <a:r>
              <a:rPr lang="en-IN" sz="1600" dirty="0">
                <a:latin typeface="Aptos Narrow" panose="020B0004020202020204" pitchFamily="34" charset="0"/>
              </a:rPr>
              <a:t> = TRUE)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&gt;</a:t>
            </a:r>
            <a:r>
              <a:rPr lang="en-IN" sz="1600" dirty="0" err="1">
                <a:latin typeface="Aptos Narrow" panose="020B0004020202020204" pitchFamily="34" charset="0"/>
              </a:rPr>
              <a:t>ggsave</a:t>
            </a:r>
            <a:r>
              <a:rPr lang="en-IN" sz="1600" dirty="0">
                <a:latin typeface="Aptos Narrow" panose="020B0004020202020204" pitchFamily="34" charset="0"/>
              </a:rPr>
              <a:t>("</a:t>
            </a:r>
            <a:r>
              <a:rPr lang="en-IN" sz="1600" b="1" dirty="0">
                <a:solidFill>
                  <a:srgbClr val="00B050"/>
                </a:solidFill>
                <a:latin typeface="Aptos Narrow" panose="020B0004020202020204" pitchFamily="34" charset="0"/>
              </a:rPr>
              <a:t>Abundance_sample_wise.tiff</a:t>
            </a:r>
            <a:r>
              <a:rPr lang="en-IN" sz="1600" dirty="0">
                <a:latin typeface="Aptos Narrow" panose="020B0004020202020204" pitchFamily="34" charset="0"/>
              </a:rPr>
              <a:t>", height = 6, width = 10, dpi = 700)</a:t>
            </a:r>
          </a:p>
          <a:p>
            <a:endParaRPr lang="en-IN" sz="1600" dirty="0">
              <a:latin typeface="Aptos Narrow" panose="020B00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487B77-3CD9-6975-E890-21C981F30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405" y="1776753"/>
            <a:ext cx="5507491" cy="3304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8D74C6-2ADC-F0BC-9EF2-2407CC936029}"/>
              </a:ext>
            </a:extLst>
          </p:cNvPr>
          <p:cNvSpPr txBox="1"/>
          <p:nvPr/>
        </p:nvSpPr>
        <p:spPr>
          <a:xfrm>
            <a:off x="7147064" y="5133054"/>
            <a:ext cx="397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  <a:latin typeface="Aptos Narrow" panose="020B0004020202020204" pitchFamily="34" charset="0"/>
              </a:rPr>
              <a:t>Figure: Abundance_sample_wise.tiff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832396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FF91F4-B73D-6C81-45C1-BEF8A37B4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21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696CBD-3BE3-41BC-F583-CEC59E5C20C0}"/>
              </a:ext>
            </a:extLst>
          </p:cNvPr>
          <p:cNvSpPr txBox="1"/>
          <p:nvPr/>
        </p:nvSpPr>
        <p:spPr>
          <a:xfrm>
            <a:off x="3352769" y="0"/>
            <a:ext cx="5780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Microbiome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Composition|R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codes</a:t>
            </a:r>
            <a:endParaRPr lang="en-IN" sz="2400" b="1" dirty="0">
              <a:solidFill>
                <a:schemeClr val="accent5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17DFB-18BF-A5E7-6B91-D1473FB5766E}"/>
              </a:ext>
            </a:extLst>
          </p:cNvPr>
          <p:cNvSpPr txBox="1"/>
          <p:nvPr/>
        </p:nvSpPr>
        <p:spPr>
          <a:xfrm>
            <a:off x="210206" y="911635"/>
            <a:ext cx="12065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Aptos Narrow" panose="020B0004020202020204" pitchFamily="34" charset="0"/>
              </a:rPr>
              <a:t>path &lt;- "" # CHANGE the directory containing the fastq files after unzipping.</a:t>
            </a:r>
            <a:endParaRPr lang="en-IN" sz="1400" dirty="0">
              <a:solidFill>
                <a:schemeClr val="accent2">
                  <a:lumMod val="5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8EFA9-1A24-6E1A-5444-14029BD5EC7D}"/>
              </a:ext>
            </a:extLst>
          </p:cNvPr>
          <p:cNvSpPr txBox="1"/>
          <p:nvPr/>
        </p:nvSpPr>
        <p:spPr>
          <a:xfrm>
            <a:off x="210207" y="1526005"/>
            <a:ext cx="6138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library(file2meco)</a:t>
            </a:r>
          </a:p>
          <a:p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library(</a:t>
            </a:r>
            <a:r>
              <a:rPr lang="en-US" sz="1600" dirty="0" err="1">
                <a:solidFill>
                  <a:srgbClr val="7030A0"/>
                </a:solidFill>
                <a:latin typeface="Aptos Narrow" panose="020B0004020202020204" pitchFamily="34" charset="0"/>
              </a:rPr>
              <a:t>microeco</a:t>
            </a:r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)</a:t>
            </a:r>
          </a:p>
          <a:p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library(ggplot2)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39A4B-5ECD-9355-B848-2B74581E7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95" y="1669382"/>
            <a:ext cx="4116517" cy="4116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9E3977-1030-6F34-EDF9-BA613D3D0D93}"/>
              </a:ext>
            </a:extLst>
          </p:cNvPr>
          <p:cNvSpPr txBox="1"/>
          <p:nvPr/>
        </p:nvSpPr>
        <p:spPr>
          <a:xfrm>
            <a:off x="210206" y="3095665"/>
            <a:ext cx="61380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Aptos Narrow" panose="020B0004020202020204" pitchFamily="34" charset="0"/>
              </a:rPr>
              <a:t># The </a:t>
            </a:r>
            <a:r>
              <a:rPr lang="en-IN" sz="1600" dirty="0" err="1">
                <a:latin typeface="Aptos Narrow" panose="020B0004020202020204" pitchFamily="34" charset="0"/>
              </a:rPr>
              <a:t>groupmean</a:t>
            </a:r>
            <a:r>
              <a:rPr lang="en-IN" sz="1600" dirty="0">
                <a:latin typeface="Aptos Narrow" panose="020B0004020202020204" pitchFamily="34" charset="0"/>
              </a:rPr>
              <a:t> parameter can be used to obtain the group-mean </a:t>
            </a:r>
            <a:r>
              <a:rPr lang="en-IN" sz="1600" dirty="0" err="1">
                <a:latin typeface="Aptos Narrow" panose="020B0004020202020204" pitchFamily="34" charset="0"/>
              </a:rPr>
              <a:t>barplot</a:t>
            </a:r>
            <a:r>
              <a:rPr lang="en-IN" sz="1600" dirty="0">
                <a:latin typeface="Aptos Narrow" panose="020B0004020202020204" pitchFamily="34" charset="0"/>
              </a:rPr>
              <a:t>.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&gt;t5 &lt;- </a:t>
            </a:r>
            <a:r>
              <a:rPr lang="en-IN" sz="1600" dirty="0" err="1">
                <a:latin typeface="Aptos Narrow" panose="020B0004020202020204" pitchFamily="34" charset="0"/>
              </a:rPr>
              <a:t>trans_abund$new</a:t>
            </a:r>
            <a:r>
              <a:rPr lang="en-IN" sz="1600" dirty="0">
                <a:latin typeface="Aptos Narrow" panose="020B0004020202020204" pitchFamily="34" charset="0"/>
              </a:rPr>
              <a:t>(dataset </a:t>
            </a:r>
            <a:r>
              <a:rPr lang="en-IN" sz="1600" dirty="0">
                <a:solidFill>
                  <a:srgbClr val="FF0000"/>
                </a:solidFill>
                <a:latin typeface="Aptos Narrow" panose="020B0004020202020204" pitchFamily="34" charset="0"/>
              </a:rPr>
              <a:t>= </a:t>
            </a:r>
            <a:r>
              <a:rPr lang="en-IN" sz="1600" b="1" dirty="0" err="1">
                <a:solidFill>
                  <a:srgbClr val="FF0000"/>
                </a:solidFill>
                <a:latin typeface="Aptos Narrow" panose="020B0004020202020204" pitchFamily="34" charset="0"/>
              </a:rPr>
              <a:t>meco_object</a:t>
            </a:r>
            <a:r>
              <a:rPr lang="en-IN" sz="1600" dirty="0">
                <a:latin typeface="Aptos Narrow" panose="020B0004020202020204" pitchFamily="34" charset="0"/>
              </a:rPr>
              <a:t>, </a:t>
            </a:r>
            <a:r>
              <a:rPr lang="en-IN" sz="1600" dirty="0" err="1">
                <a:latin typeface="Aptos Narrow" panose="020B0004020202020204" pitchFamily="34" charset="0"/>
              </a:rPr>
              <a:t>taxrank</a:t>
            </a:r>
            <a:r>
              <a:rPr lang="en-IN" sz="1600" dirty="0">
                <a:latin typeface="Aptos Narrow" panose="020B0004020202020204" pitchFamily="34" charset="0"/>
              </a:rPr>
              <a:t> = "Genus</a:t>
            </a:r>
            <a:r>
              <a:rPr lang="en-IN" sz="1600" b="1" dirty="0">
                <a:latin typeface="Aptos Narrow" panose="020B0004020202020204" pitchFamily="34" charset="0"/>
              </a:rPr>
              <a:t>", </a:t>
            </a:r>
            <a:r>
              <a:rPr lang="en-IN" sz="1600" b="1" dirty="0" err="1">
                <a:solidFill>
                  <a:srgbClr val="00B0F0"/>
                </a:solidFill>
                <a:latin typeface="Aptos Narrow" panose="020B0004020202020204" pitchFamily="34" charset="0"/>
              </a:rPr>
              <a:t>ntaxa</a:t>
            </a:r>
            <a:r>
              <a:rPr lang="en-IN" sz="1600" b="1" dirty="0">
                <a:solidFill>
                  <a:srgbClr val="00B0F0"/>
                </a:solidFill>
                <a:latin typeface="Aptos Narrow" panose="020B0004020202020204" pitchFamily="34" charset="0"/>
              </a:rPr>
              <a:t> = 10</a:t>
            </a:r>
            <a:r>
              <a:rPr lang="en-IN" sz="1600" dirty="0">
                <a:latin typeface="Aptos Narrow" panose="020B0004020202020204" pitchFamily="34" charset="0"/>
              </a:rPr>
              <a:t>, </a:t>
            </a:r>
            <a:r>
              <a:rPr lang="en-IN" sz="1600" dirty="0" err="1">
                <a:latin typeface="Aptos Narrow" panose="020B0004020202020204" pitchFamily="34" charset="0"/>
              </a:rPr>
              <a:t>groupmean</a:t>
            </a:r>
            <a:r>
              <a:rPr lang="en-IN" sz="1600" dirty="0">
                <a:latin typeface="Aptos Narrow" panose="020B0004020202020204" pitchFamily="34" charset="0"/>
              </a:rPr>
              <a:t> = "When")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g1 &lt;- t5$plot_bar(</a:t>
            </a:r>
            <a:r>
              <a:rPr lang="en-IN" sz="1600" dirty="0" err="1">
                <a:latin typeface="Aptos Narrow" panose="020B0004020202020204" pitchFamily="34" charset="0"/>
              </a:rPr>
              <a:t>bar_full</a:t>
            </a:r>
            <a:r>
              <a:rPr lang="en-IN" sz="1600" dirty="0">
                <a:latin typeface="Aptos Narrow" panose="020B0004020202020204" pitchFamily="34" charset="0"/>
              </a:rPr>
              <a:t> = FALSE, </a:t>
            </a:r>
            <a:r>
              <a:rPr lang="en-IN" sz="1600" dirty="0" err="1">
                <a:latin typeface="Aptos Narrow" panose="020B0004020202020204" pitchFamily="34" charset="0"/>
              </a:rPr>
              <a:t>legend_text_italic</a:t>
            </a:r>
            <a:r>
              <a:rPr lang="en-IN" sz="1600" dirty="0">
                <a:latin typeface="Aptos Narrow" panose="020B0004020202020204" pitchFamily="34" charset="0"/>
              </a:rPr>
              <a:t> = TRUE)+theme(</a:t>
            </a:r>
            <a:r>
              <a:rPr lang="en-IN" sz="1600" dirty="0" err="1">
                <a:latin typeface="Aptos Narrow" panose="020B0004020202020204" pitchFamily="34" charset="0"/>
              </a:rPr>
              <a:t>axis.text.y</a:t>
            </a:r>
            <a:r>
              <a:rPr lang="en-IN" sz="1600" dirty="0">
                <a:latin typeface="Aptos Narrow" panose="020B0004020202020204" pitchFamily="34" charset="0"/>
              </a:rPr>
              <a:t> = </a:t>
            </a:r>
            <a:r>
              <a:rPr lang="en-IN" sz="1600" dirty="0" err="1">
                <a:latin typeface="Aptos Narrow" panose="020B0004020202020204" pitchFamily="34" charset="0"/>
              </a:rPr>
              <a:t>element_text</a:t>
            </a:r>
            <a:r>
              <a:rPr lang="en-IN" sz="1600" dirty="0">
                <a:latin typeface="Aptos Narrow" panose="020B0004020202020204" pitchFamily="34" charset="0"/>
              </a:rPr>
              <a:t>(size = 12, </a:t>
            </a:r>
            <a:r>
              <a:rPr lang="en-IN" sz="1600" dirty="0" err="1">
                <a:latin typeface="Aptos Narrow" panose="020B0004020202020204" pitchFamily="34" charset="0"/>
              </a:rPr>
              <a:t>vjust</a:t>
            </a:r>
            <a:r>
              <a:rPr lang="en-IN" sz="1600" dirty="0">
                <a:latin typeface="Aptos Narrow" panose="020B0004020202020204" pitchFamily="34" charset="0"/>
              </a:rPr>
              <a:t> = 0.5, face = "bold"), </a:t>
            </a:r>
            <a:r>
              <a:rPr lang="en-IN" sz="1600" dirty="0" err="1">
                <a:latin typeface="Aptos Narrow" panose="020B0004020202020204" pitchFamily="34" charset="0"/>
              </a:rPr>
              <a:t>axis.text.x</a:t>
            </a:r>
            <a:r>
              <a:rPr lang="en-IN" sz="1600" dirty="0">
                <a:latin typeface="Aptos Narrow" panose="020B0004020202020204" pitchFamily="34" charset="0"/>
              </a:rPr>
              <a:t> = </a:t>
            </a:r>
            <a:r>
              <a:rPr lang="en-IN" sz="1600" dirty="0" err="1">
                <a:latin typeface="Aptos Narrow" panose="020B0004020202020204" pitchFamily="34" charset="0"/>
              </a:rPr>
              <a:t>element_text</a:t>
            </a:r>
            <a:r>
              <a:rPr lang="en-IN" sz="1600" dirty="0">
                <a:latin typeface="Aptos Narrow" panose="020B0004020202020204" pitchFamily="34" charset="0"/>
              </a:rPr>
              <a:t>(size = 16, face = "bold"),</a:t>
            </a:r>
            <a:r>
              <a:rPr lang="en-IN" sz="1600" dirty="0" err="1">
                <a:latin typeface="Aptos Narrow" panose="020B0004020202020204" pitchFamily="34" charset="0"/>
              </a:rPr>
              <a:t>panel.background</a:t>
            </a:r>
            <a:r>
              <a:rPr lang="en-IN" sz="1600" dirty="0">
                <a:latin typeface="Aptos Narrow" panose="020B0004020202020204" pitchFamily="34" charset="0"/>
              </a:rPr>
              <a:t> = </a:t>
            </a:r>
            <a:r>
              <a:rPr lang="en-IN" sz="1600" dirty="0" err="1">
                <a:latin typeface="Aptos Narrow" panose="020B0004020202020204" pitchFamily="34" charset="0"/>
              </a:rPr>
              <a:t>element_blank</a:t>
            </a:r>
            <a:r>
              <a:rPr lang="en-IN" sz="1600" dirty="0">
                <a:latin typeface="Aptos Narrow" panose="020B0004020202020204" pitchFamily="34" charset="0"/>
              </a:rPr>
              <a:t>(), </a:t>
            </a:r>
            <a:r>
              <a:rPr lang="en-IN" sz="1600" dirty="0" err="1">
                <a:latin typeface="Aptos Narrow" panose="020B0004020202020204" pitchFamily="34" charset="0"/>
              </a:rPr>
              <a:t>axis.title</a:t>
            </a:r>
            <a:r>
              <a:rPr lang="en-IN" sz="1600" dirty="0">
                <a:latin typeface="Aptos Narrow" panose="020B0004020202020204" pitchFamily="34" charset="0"/>
              </a:rPr>
              <a:t> = </a:t>
            </a:r>
            <a:r>
              <a:rPr lang="en-IN" sz="1600" dirty="0" err="1">
                <a:latin typeface="Aptos Narrow" panose="020B0004020202020204" pitchFamily="34" charset="0"/>
              </a:rPr>
              <a:t>element_text</a:t>
            </a:r>
            <a:r>
              <a:rPr lang="en-IN" sz="1600" dirty="0">
                <a:latin typeface="Aptos Narrow" panose="020B0004020202020204" pitchFamily="34" charset="0"/>
              </a:rPr>
              <a:t>(size = 12, face = "bold"), </a:t>
            </a:r>
            <a:r>
              <a:rPr lang="en-IN" sz="1600" dirty="0" err="1">
                <a:latin typeface="Aptos Narrow" panose="020B0004020202020204" pitchFamily="34" charset="0"/>
              </a:rPr>
              <a:t>axis.line</a:t>
            </a:r>
            <a:r>
              <a:rPr lang="en-IN" sz="1600" dirty="0">
                <a:latin typeface="Aptos Narrow" panose="020B0004020202020204" pitchFamily="34" charset="0"/>
              </a:rPr>
              <a:t> = </a:t>
            </a:r>
            <a:r>
              <a:rPr lang="en-IN" sz="1600" dirty="0" err="1">
                <a:latin typeface="Aptos Narrow" panose="020B0004020202020204" pitchFamily="34" charset="0"/>
              </a:rPr>
              <a:t>element_line</a:t>
            </a:r>
            <a:r>
              <a:rPr lang="en-IN" sz="1600" dirty="0">
                <a:latin typeface="Aptos Narrow" panose="020B0004020202020204" pitchFamily="34" charset="0"/>
              </a:rPr>
              <a:t>(colour = "black"), </a:t>
            </a:r>
            <a:r>
              <a:rPr lang="en-IN" sz="1600" dirty="0" err="1">
                <a:latin typeface="Aptos Narrow" panose="020B0004020202020204" pitchFamily="34" charset="0"/>
              </a:rPr>
              <a:t>legend.text</a:t>
            </a:r>
            <a:r>
              <a:rPr lang="en-IN" sz="1600" dirty="0">
                <a:latin typeface="Aptos Narrow" panose="020B0004020202020204" pitchFamily="34" charset="0"/>
              </a:rPr>
              <a:t> = </a:t>
            </a:r>
            <a:r>
              <a:rPr lang="en-IN" sz="1600" dirty="0" err="1">
                <a:latin typeface="Aptos Narrow" panose="020B0004020202020204" pitchFamily="34" charset="0"/>
              </a:rPr>
              <a:t>element_text</a:t>
            </a:r>
            <a:r>
              <a:rPr lang="en-IN" sz="1600" dirty="0">
                <a:latin typeface="Aptos Narrow" panose="020B0004020202020204" pitchFamily="34" charset="0"/>
              </a:rPr>
              <a:t>(size = 12))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&gt;g1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&gt;</a:t>
            </a:r>
            <a:r>
              <a:rPr lang="en-IN" sz="1600" dirty="0" err="1">
                <a:latin typeface="Aptos Narrow" panose="020B0004020202020204" pitchFamily="34" charset="0"/>
              </a:rPr>
              <a:t>ggsave</a:t>
            </a:r>
            <a:r>
              <a:rPr lang="en-IN" sz="1600" dirty="0">
                <a:latin typeface="Aptos Narrow" panose="020B0004020202020204" pitchFamily="34" charset="0"/>
              </a:rPr>
              <a:t>("</a:t>
            </a:r>
            <a:r>
              <a:rPr lang="en-IN" sz="1600" b="1" dirty="0">
                <a:solidFill>
                  <a:srgbClr val="00B050"/>
                </a:solidFill>
                <a:latin typeface="Aptos Narrow" panose="020B0004020202020204" pitchFamily="34" charset="0"/>
              </a:rPr>
              <a:t>Abundance_Bar.tiff</a:t>
            </a:r>
            <a:r>
              <a:rPr lang="en-IN" sz="1600" dirty="0">
                <a:latin typeface="Aptos Narrow" panose="020B0004020202020204" pitchFamily="34" charset="0"/>
              </a:rPr>
              <a:t>", height = 6, width = 6, dpi = 700)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6FA61-7B48-BE8A-E00C-5017E6C54EC2}"/>
              </a:ext>
            </a:extLst>
          </p:cNvPr>
          <p:cNvSpPr txBox="1"/>
          <p:nvPr/>
        </p:nvSpPr>
        <p:spPr>
          <a:xfrm>
            <a:off x="8471339" y="5816027"/>
            <a:ext cx="397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  <a:latin typeface="Aptos Narrow" panose="020B0004020202020204" pitchFamily="34" charset="0"/>
              </a:rPr>
              <a:t>Figure: Abundance_Bar.tiff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395257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E7A02C-F46B-BCA9-ACCE-821452D8D63D}"/>
              </a:ext>
            </a:extLst>
          </p:cNvPr>
          <p:cNvSpPr txBox="1"/>
          <p:nvPr/>
        </p:nvSpPr>
        <p:spPr>
          <a:xfrm>
            <a:off x="435108" y="528605"/>
            <a:ext cx="115957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LEfSe</a:t>
            </a:r>
            <a:r>
              <a:rPr lang="en-IN" sz="1600" b="1" dirty="0">
                <a:solidFill>
                  <a:schemeClr val="accent6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sz="1600" b="0" i="0" dirty="0" err="1">
                <a:solidFill>
                  <a:srgbClr val="2C3143"/>
                </a:solidFill>
                <a:effectLst/>
                <a:latin typeface="Aptos Narrow" panose="020B0004020202020204" pitchFamily="34" charset="0"/>
                <a:cs typeface="Cascadia Code" panose="020B0609020000020004" pitchFamily="49" charset="0"/>
              </a:rPr>
              <a:t>Lda</a:t>
            </a:r>
            <a:r>
              <a:rPr lang="en-US" sz="1600" b="0" i="0" dirty="0">
                <a:solidFill>
                  <a:srgbClr val="2C3143"/>
                </a:solidFill>
                <a:effectLst/>
                <a:latin typeface="Aptos Narrow" panose="020B0004020202020204" pitchFamily="34" charset="0"/>
                <a:cs typeface="Cascadia Code" panose="020B0609020000020004" pitchFamily="49" charset="0"/>
              </a:rPr>
              <a:t> (linear discriminant analysis) Effective Size (</a:t>
            </a:r>
            <a:r>
              <a:rPr lang="en-US" sz="1600" b="0" i="0" dirty="0" err="1">
                <a:solidFill>
                  <a:srgbClr val="2C3143"/>
                </a:solidFill>
                <a:effectLst/>
                <a:latin typeface="Aptos Narrow" panose="020B0004020202020204" pitchFamily="34" charset="0"/>
                <a:cs typeface="Cascadia Code" panose="020B0609020000020004" pitchFamily="49" charset="0"/>
              </a:rPr>
              <a:t>LEfSe</a:t>
            </a:r>
            <a:r>
              <a:rPr lang="en-US" sz="1600" b="0" i="0" dirty="0">
                <a:solidFill>
                  <a:srgbClr val="2C3143"/>
                </a:solidFill>
                <a:effectLst/>
                <a:latin typeface="Aptos Narrow" panose="020B0004020202020204" pitchFamily="34" charset="0"/>
                <a:cs typeface="Cascadia Code" panose="020B0609020000020004" pitchFamily="49" charset="0"/>
              </a:rPr>
              <a:t>) is a biomarker discovery and explanation tool for high-dimensional data. It couples statistical significance with biological consistency and effect size estimation</a:t>
            </a:r>
            <a:endParaRPr lang="en-IN" sz="1600" dirty="0">
              <a:latin typeface="Aptos Narrow" panose="020B00040202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79998-5981-5990-7F34-C47F5C81DD10}"/>
              </a:ext>
            </a:extLst>
          </p:cNvPr>
          <p:cNvSpPr txBox="1"/>
          <p:nvPr/>
        </p:nvSpPr>
        <p:spPr>
          <a:xfrm>
            <a:off x="3838811" y="44225"/>
            <a:ext cx="4514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Biomarker Identification</a:t>
            </a:r>
            <a:endParaRPr lang="en-IN" sz="2400" b="1" dirty="0">
              <a:solidFill>
                <a:schemeClr val="accent5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A8A72D5-2591-02F1-30D1-0A44401C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953"/>
            <a:ext cx="2743200" cy="365125"/>
          </a:xfrm>
        </p:spPr>
        <p:txBody>
          <a:bodyPr/>
          <a:lstStyle/>
          <a:p>
            <a:fld id="{98D2612D-A84F-473F-876B-8723B088FF90}" type="slidenum">
              <a:rPr lang="en-IN" smtClean="0"/>
              <a:t>22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D2FA3-342F-CA9B-8FC4-FC3F3C9D5DF8}"/>
              </a:ext>
            </a:extLst>
          </p:cNvPr>
          <p:cNvSpPr txBox="1"/>
          <p:nvPr/>
        </p:nvSpPr>
        <p:spPr>
          <a:xfrm>
            <a:off x="609918" y="4692645"/>
            <a:ext cx="11420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Aptos Narrow" panose="020B0004020202020204" pitchFamily="34" charset="0"/>
              </a:rPr>
              <a:t>Figure 13: Differential microbial genera between the groups. </a:t>
            </a:r>
            <a:r>
              <a:rPr lang="en-IN" sz="1400" b="0" strike="noStrike" spc="-1" dirty="0">
                <a:solidFill>
                  <a:schemeClr val="dk1"/>
                </a:solidFill>
                <a:latin typeface="Aptos Narrow" panose="020B0004020202020204" pitchFamily="34" charset="0"/>
              </a:rPr>
              <a:t>The divergent bar plot represents the microbial </a:t>
            </a:r>
            <a:r>
              <a:rPr lang="en-IN" sz="1400" spc="-1" dirty="0">
                <a:solidFill>
                  <a:schemeClr val="dk1"/>
                </a:solidFill>
                <a:latin typeface="Aptos Narrow" panose="020B0004020202020204" pitchFamily="34" charset="0"/>
              </a:rPr>
              <a:t>genera</a:t>
            </a:r>
            <a:r>
              <a:rPr lang="en-IN" sz="1400" b="0" strike="noStrike" spc="-1" dirty="0">
                <a:solidFill>
                  <a:schemeClr val="dk1"/>
                </a:solidFill>
                <a:latin typeface="Aptos Narrow" panose="020B0004020202020204" pitchFamily="34" charset="0"/>
              </a:rPr>
              <a:t> predicted by </a:t>
            </a:r>
            <a:r>
              <a:rPr lang="en-IN" sz="1400" b="0" strike="noStrike" spc="-1" dirty="0" err="1">
                <a:solidFill>
                  <a:schemeClr val="dk1"/>
                </a:solidFill>
                <a:latin typeface="Aptos Narrow" panose="020B0004020202020204" pitchFamily="34" charset="0"/>
              </a:rPr>
              <a:t>LEfSe</a:t>
            </a:r>
            <a:r>
              <a:rPr lang="en-IN" sz="1400" b="0" strike="noStrike" spc="-1" dirty="0">
                <a:solidFill>
                  <a:schemeClr val="dk1"/>
                </a:solidFill>
                <a:latin typeface="Aptos Narrow" panose="020B0004020202020204" pitchFamily="34" charset="0"/>
              </a:rPr>
              <a:t> (log 10 (LDA Score) ≥ 2, and </a:t>
            </a:r>
            <a:r>
              <a:rPr lang="en-IN" sz="1400" b="0" i="1" strike="noStrike" spc="-1" dirty="0">
                <a:solidFill>
                  <a:schemeClr val="dk1"/>
                </a:solidFill>
                <a:latin typeface="Aptos Narrow" panose="020B0004020202020204" pitchFamily="34" charset="0"/>
              </a:rPr>
              <a:t>P</a:t>
            </a:r>
            <a:r>
              <a:rPr lang="en-IN" sz="1400" b="0" strike="noStrike" spc="-1" dirty="0">
                <a:solidFill>
                  <a:schemeClr val="dk1"/>
                </a:solidFill>
                <a:latin typeface="Aptos Narrow" panose="020B0004020202020204" pitchFamily="34" charset="0"/>
              </a:rPr>
              <a:t>-value (fdr) &lt; 0.0</a:t>
            </a:r>
            <a:r>
              <a:rPr lang="en-IN" sz="1400" spc="-1" dirty="0">
                <a:solidFill>
                  <a:schemeClr val="dk1"/>
                </a:solidFill>
                <a:latin typeface="Aptos Narrow" panose="020B0004020202020204" pitchFamily="34" charset="0"/>
              </a:rPr>
              <a:t>5</a:t>
            </a:r>
            <a:r>
              <a:rPr lang="en-IN" sz="1400" b="0" strike="noStrike" spc="-1" dirty="0">
                <a:solidFill>
                  <a:schemeClr val="dk1"/>
                </a:solidFill>
                <a:latin typeface="Aptos Narrow" panose="020B0004020202020204" pitchFamily="34" charset="0"/>
              </a:rPr>
              <a:t>). </a:t>
            </a:r>
            <a:endParaRPr lang="en-IN" sz="1400" dirty="0">
              <a:latin typeface="Aptos Narrow" panose="020B00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9DF001-9411-89AD-CA39-563CD4D0E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536" y="1290262"/>
            <a:ext cx="5332728" cy="31996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09176B-AA93-9A10-D5E3-C4662EF9A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871" y="5237676"/>
            <a:ext cx="7112256" cy="109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80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41C00F-BC17-9466-428B-81D6A0E8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23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97C081-6732-922E-59F8-2C40E468B176}"/>
              </a:ext>
            </a:extLst>
          </p:cNvPr>
          <p:cNvSpPr txBox="1"/>
          <p:nvPr/>
        </p:nvSpPr>
        <p:spPr>
          <a:xfrm>
            <a:off x="3172433" y="136525"/>
            <a:ext cx="6141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Biomarker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Identification|R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codes</a:t>
            </a:r>
            <a:endParaRPr lang="en-IN" sz="2400" b="1" dirty="0">
              <a:solidFill>
                <a:schemeClr val="accent5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84C40-B1F1-01D5-4A7F-8FBF0AEC5747}"/>
              </a:ext>
            </a:extLst>
          </p:cNvPr>
          <p:cNvSpPr txBox="1"/>
          <p:nvPr/>
        </p:nvSpPr>
        <p:spPr>
          <a:xfrm>
            <a:off x="210206" y="911635"/>
            <a:ext cx="12065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Aptos Narrow" panose="020B0004020202020204" pitchFamily="34" charset="0"/>
              </a:rPr>
              <a:t>path &lt;- "" # CHANGE ME to the directory containing the fastq files after unzipping.</a:t>
            </a:r>
            <a:endParaRPr lang="en-IN" sz="1400" dirty="0">
              <a:solidFill>
                <a:schemeClr val="accent2">
                  <a:lumMod val="5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ADA96-BC08-BACA-D198-D1AE0E671440}"/>
              </a:ext>
            </a:extLst>
          </p:cNvPr>
          <p:cNvSpPr txBox="1"/>
          <p:nvPr/>
        </p:nvSpPr>
        <p:spPr>
          <a:xfrm>
            <a:off x="210207" y="1526005"/>
            <a:ext cx="6138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library(file2meco)</a:t>
            </a:r>
          </a:p>
          <a:p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library(</a:t>
            </a:r>
            <a:r>
              <a:rPr lang="en-US" sz="1600" dirty="0" err="1">
                <a:solidFill>
                  <a:srgbClr val="7030A0"/>
                </a:solidFill>
                <a:latin typeface="Aptos Narrow" panose="020B0004020202020204" pitchFamily="34" charset="0"/>
              </a:rPr>
              <a:t>microeco</a:t>
            </a:r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)</a:t>
            </a:r>
          </a:p>
          <a:p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library(ggplot2)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20731D-76EC-161A-E779-B47D00C5ECFD}"/>
              </a:ext>
            </a:extLst>
          </p:cNvPr>
          <p:cNvSpPr txBox="1"/>
          <p:nvPr/>
        </p:nvSpPr>
        <p:spPr>
          <a:xfrm>
            <a:off x="210207" y="3293239"/>
            <a:ext cx="61380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Aptos Narrow" panose="020B0004020202020204" pitchFamily="34" charset="0"/>
              </a:rPr>
              <a:t>#Differential analysis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#LEfSE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&gt;t6 &lt;- </a:t>
            </a:r>
            <a:r>
              <a:rPr lang="en-IN" sz="1600" dirty="0" err="1">
                <a:latin typeface="Aptos Narrow" panose="020B0004020202020204" pitchFamily="34" charset="0"/>
              </a:rPr>
              <a:t>trans_diff$new</a:t>
            </a:r>
            <a:r>
              <a:rPr lang="en-IN" sz="1600" dirty="0">
                <a:latin typeface="Aptos Narrow" panose="020B0004020202020204" pitchFamily="34" charset="0"/>
              </a:rPr>
              <a:t>(dataset = </a:t>
            </a:r>
            <a:r>
              <a:rPr lang="en-IN" sz="1600" b="1" dirty="0" err="1">
                <a:solidFill>
                  <a:srgbClr val="FF0000"/>
                </a:solidFill>
                <a:latin typeface="Aptos Narrow" panose="020B0004020202020204" pitchFamily="34" charset="0"/>
              </a:rPr>
              <a:t>meco_object</a:t>
            </a:r>
            <a:r>
              <a:rPr lang="en-IN" sz="1600" dirty="0">
                <a:latin typeface="Aptos Narrow" panose="020B0004020202020204" pitchFamily="34" charset="0"/>
              </a:rPr>
              <a:t>, method = "lefse", group = "When", alpha = 0.05, </a:t>
            </a:r>
            <a:r>
              <a:rPr lang="en-IN" sz="1600" dirty="0" err="1">
                <a:latin typeface="Aptos Narrow" panose="020B0004020202020204" pitchFamily="34" charset="0"/>
              </a:rPr>
              <a:t>lefse_subgroup</a:t>
            </a:r>
            <a:r>
              <a:rPr lang="en-IN" sz="1600" dirty="0">
                <a:latin typeface="Aptos Narrow" panose="020B0004020202020204" pitchFamily="34" charset="0"/>
              </a:rPr>
              <a:t> = NULL, </a:t>
            </a:r>
            <a:r>
              <a:rPr lang="en-IN" sz="1600" dirty="0" err="1">
                <a:latin typeface="Aptos Narrow" panose="020B0004020202020204" pitchFamily="34" charset="0"/>
              </a:rPr>
              <a:t>taxa_level</a:t>
            </a:r>
            <a:r>
              <a:rPr lang="en-IN" sz="1600" dirty="0">
                <a:latin typeface="Aptos Narrow" panose="020B0004020202020204" pitchFamily="34" charset="0"/>
              </a:rPr>
              <a:t> = "Genus", </a:t>
            </a:r>
            <a:r>
              <a:rPr lang="en-IN" sz="1600" dirty="0" err="1">
                <a:latin typeface="Aptos Narrow" panose="020B0004020202020204" pitchFamily="34" charset="0"/>
              </a:rPr>
              <a:t>p_adjust_method</a:t>
            </a:r>
            <a:r>
              <a:rPr lang="en-IN" sz="1600" dirty="0">
                <a:latin typeface="Aptos Narrow" panose="020B0004020202020204" pitchFamily="34" charset="0"/>
              </a:rPr>
              <a:t> = "</a:t>
            </a:r>
            <a:r>
              <a:rPr lang="en-IN" sz="1600" dirty="0" err="1">
                <a:latin typeface="Aptos Narrow" panose="020B0004020202020204" pitchFamily="34" charset="0"/>
              </a:rPr>
              <a:t>fdr</a:t>
            </a:r>
            <a:r>
              <a:rPr lang="en-IN" sz="1600" dirty="0">
                <a:latin typeface="Aptos Narrow" panose="020B0004020202020204" pitchFamily="34" charset="0"/>
              </a:rPr>
              <a:t>")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# see t1$res_diff for the result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# From v0.8.0, threshold is used for the LDA score selection.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&gt;g2 &lt;- t6$plot_diff_bar(</a:t>
            </a:r>
            <a:r>
              <a:rPr lang="en-IN" sz="1600" b="1" dirty="0">
                <a:solidFill>
                  <a:srgbClr val="00B0F0"/>
                </a:solidFill>
                <a:latin typeface="Aptos Narrow" panose="020B0004020202020204" pitchFamily="34" charset="0"/>
              </a:rPr>
              <a:t>threshold = 2</a:t>
            </a:r>
            <a:r>
              <a:rPr lang="en-IN" sz="1600" dirty="0">
                <a:latin typeface="Aptos Narrow" panose="020B0004020202020204" pitchFamily="34" charset="0"/>
              </a:rPr>
              <a:t>)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&gt;g2</a:t>
            </a:r>
          </a:p>
          <a:p>
            <a:r>
              <a:rPr lang="en-IN" sz="1600" dirty="0">
                <a:latin typeface="Aptos Narrow" panose="020B0004020202020204" pitchFamily="34" charset="0"/>
              </a:rPr>
              <a:t>&gt;</a:t>
            </a:r>
            <a:r>
              <a:rPr lang="en-IN" sz="1600" dirty="0" err="1">
                <a:latin typeface="Aptos Narrow" panose="020B0004020202020204" pitchFamily="34" charset="0"/>
              </a:rPr>
              <a:t>ggsave</a:t>
            </a:r>
            <a:r>
              <a:rPr lang="en-IN" sz="1600" dirty="0">
                <a:latin typeface="Aptos Narrow" panose="020B0004020202020204" pitchFamily="34" charset="0"/>
              </a:rPr>
              <a:t>("</a:t>
            </a:r>
            <a:r>
              <a:rPr lang="en-IN" sz="1600" b="1" dirty="0">
                <a:solidFill>
                  <a:srgbClr val="00B050"/>
                </a:solidFill>
                <a:latin typeface="Aptos Narrow" panose="020B0004020202020204" pitchFamily="34" charset="0"/>
              </a:rPr>
              <a:t>LDA.tiff</a:t>
            </a:r>
            <a:r>
              <a:rPr lang="en-IN" sz="1600" dirty="0">
                <a:latin typeface="Aptos Narrow" panose="020B0004020202020204" pitchFamily="34" charset="0"/>
              </a:rPr>
              <a:t>", height = 6, width = 10, dpi = 700)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4B0D3F-9C1B-2681-BC01-100D2D185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42" y="1888056"/>
            <a:ext cx="5136480" cy="3081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7CB87A-C6F6-42F8-BDD0-72C99A652FFD}"/>
              </a:ext>
            </a:extLst>
          </p:cNvPr>
          <p:cNvSpPr txBox="1"/>
          <p:nvPr/>
        </p:nvSpPr>
        <p:spPr>
          <a:xfrm>
            <a:off x="8720961" y="5269256"/>
            <a:ext cx="28824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  <a:latin typeface="Aptos Narrow" panose="020B0004020202020204" pitchFamily="34" charset="0"/>
              </a:rPr>
              <a:t>Figure: LDA.tiff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471021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93AC88-2BC3-7FBB-4A9F-C536F0DEE2A4}"/>
              </a:ext>
            </a:extLst>
          </p:cNvPr>
          <p:cNvSpPr txBox="1"/>
          <p:nvPr/>
        </p:nvSpPr>
        <p:spPr>
          <a:xfrm>
            <a:off x="3739627" y="1904104"/>
            <a:ext cx="47127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Thank you..</a:t>
            </a:r>
            <a:endParaRPr lang="en-IN" sz="6600" b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194D3-0791-9C4E-BBE3-9EBE2AE82893}"/>
              </a:ext>
            </a:extLst>
          </p:cNvPr>
          <p:cNvSpPr txBox="1"/>
          <p:nvPr/>
        </p:nvSpPr>
        <p:spPr>
          <a:xfrm>
            <a:off x="4776395" y="5628044"/>
            <a:ext cx="757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Let us move to the hands on session….</a:t>
            </a:r>
            <a:endParaRPr lang="en-IN" sz="36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976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4AE261-57FC-DA0C-77DF-2E2A463F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ED24CB-9F81-651C-6847-64697AF30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975" y="1408794"/>
            <a:ext cx="4395796" cy="2613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781F91-ED83-E923-EEDE-07A3529D77D2}"/>
              </a:ext>
            </a:extLst>
          </p:cNvPr>
          <p:cNvSpPr txBox="1"/>
          <p:nvPr/>
        </p:nvSpPr>
        <p:spPr>
          <a:xfrm>
            <a:off x="4560163" y="0"/>
            <a:ext cx="3071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Paired-end reads</a:t>
            </a:r>
            <a:endParaRPr lang="en-IN" sz="2400" b="1" dirty="0">
              <a:solidFill>
                <a:schemeClr val="accent5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934879-C3DE-2DD9-FAE8-980660974F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954" b="8888"/>
          <a:stretch/>
        </p:blipFill>
        <p:spPr>
          <a:xfrm>
            <a:off x="114760" y="1001531"/>
            <a:ext cx="3975459" cy="23182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75DB20F-3B1A-2232-857E-736873629F07}"/>
              </a:ext>
            </a:extLst>
          </p:cNvPr>
          <p:cNvSpPr/>
          <p:nvPr/>
        </p:nvSpPr>
        <p:spPr>
          <a:xfrm>
            <a:off x="0" y="1160206"/>
            <a:ext cx="3136490" cy="5702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640D143-D067-4702-397A-D5AC5763BCBC}"/>
              </a:ext>
            </a:extLst>
          </p:cNvPr>
          <p:cNvSpPr/>
          <p:nvPr/>
        </p:nvSpPr>
        <p:spPr>
          <a:xfrm>
            <a:off x="3319440" y="1387928"/>
            <a:ext cx="587828" cy="1632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D3D4B-DC18-90D7-F3F6-16BD158C0B37}"/>
              </a:ext>
            </a:extLst>
          </p:cNvPr>
          <p:cNvSpPr txBox="1"/>
          <p:nvPr/>
        </p:nvSpPr>
        <p:spPr>
          <a:xfrm>
            <a:off x="7796204" y="4073208"/>
            <a:ext cx="4395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ptos Narrow" panose="020B0004020202020204" pitchFamily="34" charset="0"/>
              </a:rPr>
              <a:t>Figure 1: Sequencing of single end and paired-end reads from a  DNA fragment</a:t>
            </a:r>
            <a:endParaRPr lang="en-IN" sz="1400" dirty="0">
              <a:latin typeface="Aptos Narrow" panose="020B00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4E0361-87BF-D86A-F606-C643224C9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218" y="595131"/>
            <a:ext cx="1792379" cy="5761219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6E852FB1-7BFD-EF17-5C67-3D3065D5EFCC}"/>
              </a:ext>
            </a:extLst>
          </p:cNvPr>
          <p:cNvSpPr/>
          <p:nvPr/>
        </p:nvSpPr>
        <p:spPr>
          <a:xfrm>
            <a:off x="5882597" y="851337"/>
            <a:ext cx="426808" cy="25083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521E95AA-4977-BF4D-0EBB-1EDA57C88915}"/>
              </a:ext>
            </a:extLst>
          </p:cNvPr>
          <p:cNvSpPr/>
          <p:nvPr/>
        </p:nvSpPr>
        <p:spPr>
          <a:xfrm>
            <a:off x="5882596" y="3453209"/>
            <a:ext cx="426808" cy="28096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C0E17-545D-BAEF-25E9-87CB3BCEADD0}"/>
              </a:ext>
            </a:extLst>
          </p:cNvPr>
          <p:cNvSpPr txBox="1"/>
          <p:nvPr/>
        </p:nvSpPr>
        <p:spPr>
          <a:xfrm>
            <a:off x="6239066" y="1949722"/>
            <a:ext cx="1731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ptos Narrow" panose="020B0004020202020204" pitchFamily="34" charset="0"/>
              </a:rPr>
              <a:t>Group: Early ,post weaning</a:t>
            </a:r>
            <a:endParaRPr lang="en-IN" sz="1400" dirty="0">
              <a:latin typeface="Aptos Narrow" panose="020B00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5DB62-6489-C3AD-EDA9-D113A68B9F67}"/>
              </a:ext>
            </a:extLst>
          </p:cNvPr>
          <p:cNvSpPr txBox="1"/>
          <p:nvPr/>
        </p:nvSpPr>
        <p:spPr>
          <a:xfrm>
            <a:off x="6289308" y="4686862"/>
            <a:ext cx="1261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ptos Narrow" panose="020B0004020202020204" pitchFamily="34" charset="0"/>
              </a:rPr>
              <a:t>Group: Late, post-weaning</a:t>
            </a:r>
            <a:endParaRPr lang="en-IN" sz="1400" dirty="0">
              <a:latin typeface="Aptos Narrow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F10A40-727E-F308-7023-F688D67B60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" r="67640" b="7478"/>
          <a:stretch/>
        </p:blipFill>
        <p:spPr>
          <a:xfrm>
            <a:off x="4031418" y="6356350"/>
            <a:ext cx="2277986" cy="3256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4DC111-8839-3E19-81C0-3F53FEBD72EB}"/>
              </a:ext>
            </a:extLst>
          </p:cNvPr>
          <p:cNvSpPr/>
          <p:nvPr/>
        </p:nvSpPr>
        <p:spPr>
          <a:xfrm>
            <a:off x="3907268" y="6356350"/>
            <a:ext cx="2402136" cy="3256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6F558030-CE05-4A99-B464-CA81A3D9B8A2}"/>
              </a:ext>
            </a:extLst>
          </p:cNvPr>
          <p:cNvSpPr/>
          <p:nvPr/>
        </p:nvSpPr>
        <p:spPr>
          <a:xfrm>
            <a:off x="6463018" y="6407685"/>
            <a:ext cx="914400" cy="1828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0D509C-E0C7-CE85-4E90-977BA76E386F}"/>
              </a:ext>
            </a:extLst>
          </p:cNvPr>
          <p:cNvSpPr txBox="1"/>
          <p:nvPr/>
        </p:nvSpPr>
        <p:spPr>
          <a:xfrm>
            <a:off x="7387646" y="6198255"/>
            <a:ext cx="3605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ptos Narrow" panose="020B0004020202020204" pitchFamily="34" charset="0"/>
              </a:rPr>
              <a:t>The reference taxonomy file should be kept in this folder along with the .fastq files.</a:t>
            </a:r>
            <a:endParaRPr lang="en-IN" sz="1400" b="1" dirty="0">
              <a:solidFill>
                <a:srgbClr val="FF0000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53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6BC851-2B62-E728-29E7-06E3B794B601}"/>
              </a:ext>
            </a:extLst>
          </p:cNvPr>
          <p:cNvSpPr txBox="1"/>
          <p:nvPr/>
        </p:nvSpPr>
        <p:spPr>
          <a:xfrm>
            <a:off x="4380626" y="24526"/>
            <a:ext cx="3430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FASTQ Format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67C7D-FE54-95B0-C669-742513AE09F1}"/>
              </a:ext>
            </a:extLst>
          </p:cNvPr>
          <p:cNvSpPr txBox="1"/>
          <p:nvPr/>
        </p:nvSpPr>
        <p:spPr>
          <a:xfrm>
            <a:off x="232467" y="486191"/>
            <a:ext cx="1164490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Aptos Narrow" panose="020B0004020202020204" pitchFamily="34" charset="0"/>
              </a:rPr>
              <a:t>FASTQ format is a text base format for storing both a biological sequence (usually a nucleotide sequence and its corresponding quality scores.</a:t>
            </a:r>
          </a:p>
          <a:p>
            <a:pPr algn="just"/>
            <a:endParaRPr lang="en-US" sz="1600" dirty="0">
              <a:latin typeface="Aptos Narrow" panose="020B00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Aptos Narrow" panose="020B0004020202020204" pitchFamily="34" charset="0"/>
              </a:rPr>
              <a:t>Here, we are using FASTQ format files generated from </a:t>
            </a:r>
            <a:r>
              <a:rPr lang="en-US" sz="1600" b="1" dirty="0">
                <a:solidFill>
                  <a:srgbClr val="7030A0"/>
                </a:solidFill>
                <a:latin typeface="Aptos Narrow" panose="020B0004020202020204" pitchFamily="34" charset="0"/>
              </a:rPr>
              <a:t>Illumina </a:t>
            </a:r>
            <a:r>
              <a:rPr lang="en-US" sz="1600" b="1" dirty="0" err="1">
                <a:solidFill>
                  <a:srgbClr val="7030A0"/>
                </a:solidFill>
                <a:latin typeface="Aptos Narrow" panose="020B0004020202020204" pitchFamily="34" charset="0"/>
              </a:rPr>
              <a:t>Miseq</a:t>
            </a:r>
            <a:r>
              <a:rPr lang="en-US" sz="1600" b="1" dirty="0">
                <a:solidFill>
                  <a:srgbClr val="7030A0"/>
                </a:solidFill>
                <a:latin typeface="Aptos Narrow" panose="020B0004020202020204" pitchFamily="34" charset="0"/>
              </a:rPr>
              <a:t> amplicon sequencing of the V4 region </a:t>
            </a:r>
            <a:r>
              <a:rPr lang="en-US" sz="1600" dirty="0">
                <a:latin typeface="Aptos Narrow" panose="020B0004020202020204" pitchFamily="34" charset="0"/>
              </a:rPr>
              <a:t>of the </a:t>
            </a:r>
            <a:r>
              <a:rPr lang="en-US" sz="1600" b="1" dirty="0">
                <a:solidFill>
                  <a:srgbClr val="7030A0"/>
                </a:solidFill>
                <a:latin typeface="Aptos Narrow" panose="020B0004020202020204" pitchFamily="34" charset="0"/>
              </a:rPr>
              <a:t>16s rRNA </a:t>
            </a:r>
            <a:r>
              <a:rPr lang="en-US" sz="1600" dirty="0">
                <a:latin typeface="Aptos Narrow" panose="020B0004020202020204" pitchFamily="34" charset="0"/>
              </a:rPr>
              <a:t>gene from </a:t>
            </a:r>
            <a:r>
              <a:rPr lang="en-US" sz="1600" b="1" dirty="0">
                <a:solidFill>
                  <a:srgbClr val="7030A0"/>
                </a:solidFill>
                <a:latin typeface="Aptos Narrow" panose="020B0004020202020204" pitchFamily="34" charset="0"/>
              </a:rPr>
              <a:t>gut samples </a:t>
            </a:r>
            <a:r>
              <a:rPr lang="en-US" sz="1600" dirty="0">
                <a:latin typeface="Aptos Narrow" panose="020B0004020202020204" pitchFamily="34" charset="0"/>
              </a:rPr>
              <a:t>collected</a:t>
            </a:r>
            <a:r>
              <a:rPr lang="en-US" sz="1600" b="1" dirty="0">
                <a:latin typeface="Aptos Narrow" panose="020B0004020202020204" pitchFamily="34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Aptos Narrow" panose="020B0004020202020204" pitchFamily="34" charset="0"/>
              </a:rPr>
              <a:t>longitudinally</a:t>
            </a:r>
            <a:r>
              <a:rPr lang="en-US" sz="1600" b="1" dirty="0">
                <a:latin typeface="Aptos Narrow" panose="020B0004020202020204" pitchFamily="34" charset="0"/>
              </a:rPr>
              <a:t> </a:t>
            </a:r>
            <a:r>
              <a:rPr lang="en-US" sz="1600" dirty="0">
                <a:latin typeface="Aptos Narrow" panose="020B0004020202020204" pitchFamily="34" charset="0"/>
              </a:rPr>
              <a:t>from a </a:t>
            </a:r>
            <a:r>
              <a:rPr lang="en-US" sz="1600" b="1" dirty="0">
                <a:solidFill>
                  <a:srgbClr val="7030A0"/>
                </a:solidFill>
                <a:latin typeface="Aptos Narrow" panose="020B0004020202020204" pitchFamily="34" charset="0"/>
              </a:rPr>
              <a:t>mouse post-weaning</a:t>
            </a:r>
            <a:r>
              <a:rPr lang="en-US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.</a:t>
            </a:r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032FA-3E00-ED3E-1E7F-0C7ECD8C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4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FF00B2-4E69-24FB-A9FD-4694A7517E26}"/>
              </a:ext>
            </a:extLst>
          </p:cNvPr>
          <p:cNvSpPr txBox="1"/>
          <p:nvPr/>
        </p:nvSpPr>
        <p:spPr>
          <a:xfrm>
            <a:off x="1400615" y="3755551"/>
            <a:ext cx="9469424" cy="31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2:</a:t>
            </a:r>
            <a:r>
              <a:rPr lang="en-US" sz="1400" b="1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Snapshot of a FASTQ format file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AEEC7A-6D1D-1120-C8EF-6E5F8428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89" y="1808737"/>
            <a:ext cx="11900423" cy="2011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6C4ABE-DED7-D916-E3B2-27280224E102}"/>
              </a:ext>
            </a:extLst>
          </p:cNvPr>
          <p:cNvSpPr txBox="1"/>
          <p:nvPr/>
        </p:nvSpPr>
        <p:spPr>
          <a:xfrm>
            <a:off x="0" y="4335351"/>
            <a:ext cx="7935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Aptos Narrow" panose="020B0004020202020204" pitchFamily="34" charset="0"/>
              </a:rPr>
              <a:t>The quality scores for the Illumina </a:t>
            </a:r>
            <a:r>
              <a:rPr lang="en-US" sz="1600" dirty="0" err="1">
                <a:latin typeface="Aptos Narrow" panose="020B0004020202020204" pitchFamily="34" charset="0"/>
              </a:rPr>
              <a:t>MiSeq</a:t>
            </a:r>
            <a:r>
              <a:rPr lang="en-US" sz="1600" dirty="0">
                <a:latin typeface="Aptos Narrow" panose="020B0004020202020204" pitchFamily="34" charset="0"/>
              </a:rPr>
              <a:t> sequencing system are as follows:</a:t>
            </a:r>
          </a:p>
          <a:p>
            <a:pPr algn="just"/>
            <a:r>
              <a:rPr lang="en-US" sz="1600" dirty="0">
                <a:latin typeface="Aptos Narrow" panose="020B0004020202020204" pitchFamily="34" charset="0"/>
              </a:rPr>
              <a:t>Q10 : The probability of an incorrect base call is 1 in 10, and the inferred base call accuracy is 90%</a:t>
            </a:r>
          </a:p>
          <a:p>
            <a:pPr algn="just"/>
            <a:r>
              <a:rPr lang="en-US" sz="1600" dirty="0">
                <a:latin typeface="Aptos Narrow" panose="020B0004020202020204" pitchFamily="34" charset="0"/>
              </a:rPr>
              <a:t>Q20: The probability of an incorrect base call is 1 in 100, and the inferred base call accuracy is 99%</a:t>
            </a:r>
          </a:p>
          <a:p>
            <a:pPr algn="just"/>
            <a:r>
              <a:rPr lang="en-US" sz="1600" dirty="0">
                <a:latin typeface="Aptos Narrow" panose="020B0004020202020204" pitchFamily="34" charset="0"/>
              </a:rPr>
              <a:t>Q30: The probability of an incorrect base call is 1 in 1000, and the inferred base call accuracy is 99.9% </a:t>
            </a:r>
          </a:p>
          <a:p>
            <a:pPr algn="just"/>
            <a:r>
              <a:rPr lang="en-US" sz="1600" dirty="0">
                <a:solidFill>
                  <a:srgbClr val="00B050"/>
                </a:solidFill>
                <a:latin typeface="Aptos Narrow" panose="020B0004020202020204" pitchFamily="34" charset="0"/>
              </a:rPr>
              <a:t>Q30</a:t>
            </a:r>
            <a:r>
              <a:rPr lang="en-US" sz="1600" dirty="0">
                <a:latin typeface="Aptos Narrow" panose="020B0004020202020204" pitchFamily="34" charset="0"/>
              </a:rPr>
              <a:t> is considered the benchmark for quality in next-generation sequencing (NGS). This is because when sequencing quality reaches Q30, almost all of the reads will be perfect.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29723-70C9-C21A-2682-26279B8D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699" b="8734"/>
          <a:stretch/>
        </p:blipFill>
        <p:spPr>
          <a:xfrm>
            <a:off x="8917490" y="3855889"/>
            <a:ext cx="2318651" cy="20671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D9A512-860E-9B24-E851-DF2DFCF168B8}"/>
              </a:ext>
            </a:extLst>
          </p:cNvPr>
          <p:cNvSpPr txBox="1"/>
          <p:nvPr/>
        </p:nvSpPr>
        <p:spPr>
          <a:xfrm>
            <a:off x="8428401" y="5971287"/>
            <a:ext cx="3373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ptos Narrow" panose="020B0004020202020204" pitchFamily="34" charset="0"/>
              </a:rPr>
              <a:t>Figure 3: Quality scores assigned to symbols</a:t>
            </a:r>
            <a:endParaRPr lang="en-IN" sz="1400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158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7E0640-D4E2-CB28-DE86-DA677E79B135}"/>
              </a:ext>
            </a:extLst>
          </p:cNvPr>
          <p:cNvSpPr txBox="1"/>
          <p:nvPr/>
        </p:nvSpPr>
        <p:spPr>
          <a:xfrm>
            <a:off x="4108918" y="0"/>
            <a:ext cx="4695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What is metagenomic data?</a:t>
            </a:r>
            <a:endParaRPr lang="en-IN" sz="2400" b="1" dirty="0">
              <a:solidFill>
                <a:schemeClr val="accent5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1AE43B-4784-BCB4-2C17-E879EC666265}"/>
              </a:ext>
            </a:extLst>
          </p:cNvPr>
          <p:cNvGrpSpPr/>
          <p:nvPr/>
        </p:nvGrpSpPr>
        <p:grpSpPr>
          <a:xfrm>
            <a:off x="6976805" y="1477689"/>
            <a:ext cx="4665243" cy="4481075"/>
            <a:chOff x="7596372" y="1199051"/>
            <a:chExt cx="4333470" cy="39431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033759-615B-BF53-7539-B38071BAFA55}"/>
                </a:ext>
              </a:extLst>
            </p:cNvPr>
            <p:cNvSpPr txBox="1"/>
            <p:nvPr/>
          </p:nvSpPr>
          <p:spPr>
            <a:xfrm>
              <a:off x="7616922" y="1199051"/>
              <a:ext cx="4312920" cy="20312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Aptos Narrow" panose="020B0004020202020204" pitchFamily="34" charset="0"/>
                </a:rPr>
                <a:t>Advantages of using amplicon sequencing: 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ptos Narrow" panose="020B0004020202020204" pitchFamily="34" charset="0"/>
                </a:rPr>
                <a:t>Faster and cheaper sequencing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ptos Narrow" panose="020B0004020202020204" pitchFamily="34" charset="0"/>
                </a:rPr>
                <a:t>Targeted analysis. 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ptos Narrow" panose="020B0004020202020204" pitchFamily="34" charset="0"/>
                </a:rPr>
                <a:t>Sample size usually less, up to few megabytes (MB).</a:t>
              </a:r>
            </a:p>
            <a:p>
              <a:pPr algn="just"/>
              <a:r>
                <a:rPr lang="en-US" sz="1600" dirty="0">
                  <a:latin typeface="Aptos Narrow" panose="020B0004020202020204" pitchFamily="34" charset="0"/>
                </a:rPr>
                <a:t>        Example- </a:t>
              </a:r>
              <a:r>
                <a:rPr lang="en-US" sz="1600" dirty="0">
                  <a:solidFill>
                    <a:srgbClr val="7030A0"/>
                  </a:solidFill>
                  <a:latin typeface="Aptos Narrow" panose="020B0004020202020204" pitchFamily="34" charset="0"/>
                </a:rPr>
                <a:t>F3D0_S188_L001 (~ 8 MB)</a:t>
              </a:r>
            </a:p>
            <a:p>
              <a:pPr algn="just"/>
              <a:r>
                <a:rPr lang="en-US" sz="1600" b="1" dirty="0">
                  <a:solidFill>
                    <a:srgbClr val="C00000"/>
                  </a:solidFill>
                  <a:latin typeface="Aptos Narrow" panose="020B0004020202020204" pitchFamily="34" charset="0"/>
                </a:rPr>
                <a:t>Disadvantages: 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ptos Narrow" panose="020B0004020202020204" pitchFamily="34" charset="0"/>
                </a:rPr>
                <a:t>Primer bias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ptos Narrow" panose="020B0004020202020204" pitchFamily="34" charset="0"/>
                </a:rPr>
                <a:t>Functional analysis possible but with a  less prediction accuracy.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6964AC-26AC-4FF6-AC72-0F8056246679}"/>
                </a:ext>
              </a:extLst>
            </p:cNvPr>
            <p:cNvSpPr txBox="1"/>
            <p:nvPr/>
          </p:nvSpPr>
          <p:spPr>
            <a:xfrm>
              <a:off x="7596372" y="3110989"/>
              <a:ext cx="4312920" cy="20312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Aptos Narrow" panose="020B0004020202020204" pitchFamily="34" charset="0"/>
                </a:rPr>
                <a:t>Advantages of using WMS: 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ptos Narrow" panose="020B0004020202020204" pitchFamily="34" charset="0"/>
                </a:rPr>
                <a:t>Taxonomic coverage upto species and strain level.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ptos Narrow" panose="020B0004020202020204" pitchFamily="34" charset="0"/>
                </a:rPr>
                <a:t>Functional analysis possible.</a:t>
              </a:r>
            </a:p>
            <a:p>
              <a:pPr algn="just"/>
              <a:r>
                <a:rPr lang="en-US" sz="1600" b="1" dirty="0">
                  <a:solidFill>
                    <a:srgbClr val="C00000"/>
                  </a:solidFill>
                  <a:latin typeface="Aptos Narrow" panose="020B0004020202020204" pitchFamily="34" charset="0"/>
                </a:rPr>
                <a:t>Disadvantages: 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404040"/>
                  </a:solidFill>
                  <a:highlight>
                    <a:srgbClr val="F6F7F8"/>
                  </a:highlight>
                  <a:latin typeface="ProximaVara-Roman"/>
                </a:rPr>
                <a:t>M</a:t>
              </a:r>
              <a:r>
                <a:rPr lang="en-US" sz="1600" b="0" i="0" dirty="0">
                  <a:solidFill>
                    <a:srgbClr val="404040"/>
                  </a:solidFill>
                  <a:effectLst/>
                  <a:highlight>
                    <a:srgbClr val="F6F7F8"/>
                  </a:highlight>
                  <a:latin typeface="ProximaVara-Roman"/>
                </a:rPr>
                <a:t>ore expensive.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404040"/>
                  </a:solidFill>
                  <a:highlight>
                    <a:srgbClr val="F6F7F8"/>
                  </a:highlight>
                  <a:latin typeface="ProximaVara-Roman"/>
                </a:rPr>
                <a:t>C</a:t>
              </a:r>
              <a:r>
                <a:rPr lang="en-US" sz="1600" b="0" i="0" dirty="0">
                  <a:solidFill>
                    <a:srgbClr val="404040"/>
                  </a:solidFill>
                  <a:effectLst/>
                  <a:highlight>
                    <a:srgbClr val="F6F7F8"/>
                  </a:highlight>
                  <a:latin typeface="ProximaVara-Roman"/>
                </a:rPr>
                <a:t>omputationally challenging.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IN" sz="1600" dirty="0">
                  <a:latin typeface="Aptos Narrow" panose="020B0004020202020204" pitchFamily="34" charset="0"/>
                </a:rPr>
                <a:t>Sample size large, up to few gigabytes (GB).</a:t>
              </a:r>
            </a:p>
            <a:p>
              <a:pPr algn="just"/>
              <a:r>
                <a:rPr lang="en-IN" sz="1600" dirty="0">
                  <a:latin typeface="Aptos Narrow" panose="020B0004020202020204" pitchFamily="34" charset="0"/>
                </a:rPr>
                <a:t>        Example-</a:t>
              </a:r>
              <a:r>
                <a:rPr lang="en-IN" sz="1600" dirty="0">
                  <a:solidFill>
                    <a:srgbClr val="7030A0"/>
                  </a:solidFill>
                  <a:latin typeface="Aptos Narrow" panose="020B0004020202020204" pitchFamily="34" charset="0"/>
                </a:rPr>
                <a:t> SRR25204133 </a:t>
              </a:r>
              <a:r>
                <a:rPr lang="en-US" sz="1600" dirty="0">
                  <a:solidFill>
                    <a:srgbClr val="7030A0"/>
                  </a:solidFill>
                  <a:latin typeface="Aptos Narrow" panose="020B0004020202020204" pitchFamily="34" charset="0"/>
                </a:rPr>
                <a:t>(~ 2 GB)</a:t>
              </a:r>
            </a:p>
            <a:p>
              <a:pPr algn="just"/>
              <a:endParaRPr lang="en-IN" sz="1600" dirty="0">
                <a:latin typeface="Aptos Narrow" panose="020B0004020202020204" pitchFamily="34" charset="0"/>
              </a:endParaRPr>
            </a:p>
          </p:txBody>
        </p:sp>
      </p:grpSp>
      <p:pic>
        <p:nvPicPr>
          <p:cNvPr id="8" name="Picture 2" descr="Amplicon and metagenomics overview">
            <a:extLst>
              <a:ext uri="{FF2B5EF4-FFF2-40B4-BE49-F238E27FC236}">
                <a16:creationId xmlns:a16="http://schemas.microsoft.com/office/drawing/2014/main" id="{4DE093B0-1324-9C29-3A22-703458045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5" y="1158450"/>
            <a:ext cx="6334760" cy="422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67B458-D249-AB98-7AF3-041557B783CF}"/>
              </a:ext>
            </a:extLst>
          </p:cNvPr>
          <p:cNvSpPr txBox="1"/>
          <p:nvPr/>
        </p:nvSpPr>
        <p:spPr>
          <a:xfrm>
            <a:off x="15987" y="5987192"/>
            <a:ext cx="8222377" cy="775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4:</a:t>
            </a:r>
            <a:r>
              <a:rPr lang="en-US" sz="1400" b="1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Sequencing technologies to characterize the metagenomic data. In Amplicon sequencing 16s rRNA region is used but in WMS all the accessible DNA of a mixed community are sequenced </a:t>
            </a:r>
            <a:r>
              <a:rPr lang="en-US" sz="1400" i="1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N" sz="1400" i="1" dirty="0">
                <a:latin typeface="Aptos Narrow" panose="020B0004020202020204" pitchFamily="34" charset="0"/>
              </a:rPr>
              <a:t>adapted from https://astrobiomike.github.io/misc/amplicon_and_metagen).</a:t>
            </a:r>
            <a:endParaRPr lang="en-IN" sz="1400" i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62277-1E8B-3D39-5700-1E6A18097D7D}"/>
              </a:ext>
            </a:extLst>
          </p:cNvPr>
          <p:cNvSpPr txBox="1"/>
          <p:nvPr/>
        </p:nvSpPr>
        <p:spPr>
          <a:xfrm>
            <a:off x="284480" y="582529"/>
            <a:ext cx="1115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ptos Narrow" panose="020B0004020202020204" pitchFamily="34" charset="0"/>
              </a:rPr>
              <a:t>Metagenomics data is the result of analyzing the DNA of a community of micro-organisms in a sample without culturing them.</a:t>
            </a:r>
            <a:endParaRPr lang="en-IN" dirty="0">
              <a:solidFill>
                <a:schemeClr val="bg2">
                  <a:lumMod val="1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4DD4E2-D01A-825F-5338-B076FB8DDEF0}"/>
              </a:ext>
            </a:extLst>
          </p:cNvPr>
          <p:cNvSpPr txBox="1"/>
          <p:nvPr/>
        </p:nvSpPr>
        <p:spPr>
          <a:xfrm>
            <a:off x="4285102" y="3470047"/>
            <a:ext cx="204711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endParaRPr lang="en-IN" sz="1000" b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8C7F99-16AF-B4C8-32F6-9454802C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508" y="3500161"/>
            <a:ext cx="1977327" cy="2464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1D43F0-7C5E-24DD-1712-BA0C54835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748" y="1234425"/>
            <a:ext cx="1888058" cy="2528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3AE930-7553-0651-97BB-1290BFA7B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825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82F4FF-E628-6C4B-4733-61FD6D44F6EA}"/>
              </a:ext>
            </a:extLst>
          </p:cNvPr>
          <p:cNvSpPr txBox="1"/>
          <p:nvPr/>
        </p:nvSpPr>
        <p:spPr>
          <a:xfrm>
            <a:off x="3027692" y="0"/>
            <a:ext cx="6136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How to assess public domain data?</a:t>
            </a:r>
            <a:endParaRPr lang="en-IN" sz="2400" b="1" dirty="0">
              <a:solidFill>
                <a:schemeClr val="accent5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7A1DF7-5169-6C5D-D3FD-3294B956E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07" y="1973266"/>
            <a:ext cx="5348748" cy="20915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AE831D-8ED8-AC51-2B65-647568017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947" y="1627776"/>
            <a:ext cx="5352267" cy="3324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EBCF82-E604-27D7-2049-533E0C9FAB5A}"/>
              </a:ext>
            </a:extLst>
          </p:cNvPr>
          <p:cNvSpPr txBox="1"/>
          <p:nvPr/>
        </p:nvSpPr>
        <p:spPr>
          <a:xfrm>
            <a:off x="635591" y="542544"/>
            <a:ext cx="108446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Metagenomics data is available in public domains such as </a:t>
            </a:r>
            <a:r>
              <a:rPr lang="en-US" dirty="0">
                <a:solidFill>
                  <a:srgbClr val="C00000"/>
                </a:solidFill>
                <a:latin typeface="Aptos Narrow" panose="020B0004020202020204" pitchFamily="34" charset="0"/>
              </a:rPr>
              <a:t>NCBI-SRA, MG-RAST, ENA </a:t>
            </a:r>
            <a:r>
              <a:rPr lang="en-US" dirty="0">
                <a:latin typeface="Aptos Narrow" panose="020B0004020202020204" pitchFamily="34" charset="0"/>
              </a:rPr>
              <a:t>and these data can be downloaded from these platforms for further study.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Data are available as </a:t>
            </a:r>
            <a:r>
              <a:rPr lang="en-US" dirty="0" err="1">
                <a:solidFill>
                  <a:srgbClr val="C00000"/>
                </a:solidFill>
                <a:latin typeface="Aptos Narrow" panose="020B0004020202020204" pitchFamily="34" charset="0"/>
              </a:rPr>
              <a:t>BioProjects</a:t>
            </a:r>
            <a:r>
              <a:rPr lang="en-US" dirty="0">
                <a:solidFill>
                  <a:srgbClr val="C00000"/>
                </a:solidFill>
                <a:latin typeface="Aptos Narrow" panose="020B0004020202020204" pitchFamily="34" charset="0"/>
              </a:rPr>
              <a:t> </a:t>
            </a:r>
            <a:r>
              <a:rPr lang="en-US" dirty="0">
                <a:latin typeface="Aptos Narrow" panose="020B0004020202020204" pitchFamily="34" charset="0"/>
              </a:rPr>
              <a:t>(collection of biological data for a single study) and </a:t>
            </a:r>
            <a:r>
              <a:rPr lang="en-US" b="1" dirty="0">
                <a:solidFill>
                  <a:srgbClr val="7030A0"/>
                </a:solidFill>
                <a:latin typeface="Aptos Narrow" panose="020B0004020202020204" pitchFamily="34" charset="0"/>
              </a:rPr>
              <a:t>maximum amount of data (about 90%) is 16S amplicon data.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ED62C-C795-536F-EF39-6673A93E6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890" y="5078695"/>
            <a:ext cx="9404329" cy="12367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854680-742B-334E-B46D-E75FD3DF97CF}"/>
              </a:ext>
            </a:extLst>
          </p:cNvPr>
          <p:cNvSpPr txBox="1"/>
          <p:nvPr/>
        </p:nvSpPr>
        <p:spPr>
          <a:xfrm>
            <a:off x="1518604" y="6532179"/>
            <a:ext cx="9469424" cy="31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5:</a:t>
            </a:r>
            <a:r>
              <a:rPr lang="en-US" sz="1400" b="1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Public domains that are useful for downloading metagenomic data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62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78EA3B-74DE-63F9-1FF5-398311158FA8}"/>
              </a:ext>
            </a:extLst>
          </p:cNvPr>
          <p:cNvSpPr txBox="1"/>
          <p:nvPr/>
        </p:nvSpPr>
        <p:spPr>
          <a:xfrm>
            <a:off x="2847355" y="103908"/>
            <a:ext cx="6497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Popular tools for metagenomic data </a:t>
            </a:r>
          </a:p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analysis</a:t>
            </a:r>
            <a:endParaRPr lang="en-IN" sz="2400" b="1" dirty="0">
              <a:solidFill>
                <a:schemeClr val="accent5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1CD702-DAEF-EC32-79D1-3B4D6E0201CA}"/>
              </a:ext>
            </a:extLst>
          </p:cNvPr>
          <p:cNvGrpSpPr/>
          <p:nvPr/>
        </p:nvGrpSpPr>
        <p:grpSpPr>
          <a:xfrm>
            <a:off x="558781" y="1630587"/>
            <a:ext cx="4551993" cy="2236089"/>
            <a:chOff x="195656" y="1534954"/>
            <a:chExt cx="4551993" cy="22360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220D61-8F66-DE84-115D-879FAC45E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656" y="1534954"/>
              <a:ext cx="2543248" cy="86054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23BCFC-EE78-083F-9212-67204CF72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9482" y="2823942"/>
              <a:ext cx="2088582" cy="9471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B9C28C-9883-7102-F299-1077BF33D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2689" y="1787458"/>
              <a:ext cx="1554960" cy="152280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897D3E-7442-EA4F-5F84-F97BDD9652CB}"/>
                </a:ext>
              </a:extLst>
            </p:cNvPr>
            <p:cNvSpPr txBox="1"/>
            <p:nvPr/>
          </p:nvSpPr>
          <p:spPr>
            <a:xfrm>
              <a:off x="3625493" y="3232144"/>
              <a:ext cx="906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2">
                      <a:lumMod val="1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mothur</a:t>
              </a:r>
              <a:endParaRPr lang="en-IN" sz="1600" b="1" dirty="0">
                <a:solidFill>
                  <a:schemeClr val="bg2">
                    <a:lumMod val="1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545503-2AFB-D0B8-CE31-DF22D405BF51}"/>
              </a:ext>
            </a:extLst>
          </p:cNvPr>
          <p:cNvGrpSpPr/>
          <p:nvPr/>
        </p:nvGrpSpPr>
        <p:grpSpPr>
          <a:xfrm>
            <a:off x="6467251" y="1539107"/>
            <a:ext cx="4920040" cy="2322641"/>
            <a:chOff x="6282478" y="1767840"/>
            <a:chExt cx="4920040" cy="232264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8677EAA-509C-3443-053E-7372FCE8AC2E}"/>
                </a:ext>
              </a:extLst>
            </p:cNvPr>
            <p:cNvGrpSpPr/>
            <p:nvPr/>
          </p:nvGrpSpPr>
          <p:grpSpPr>
            <a:xfrm>
              <a:off x="6282478" y="1767840"/>
              <a:ext cx="4920040" cy="1799348"/>
              <a:chOff x="5098893" y="951575"/>
              <a:chExt cx="6272747" cy="210761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6A6F9D3-D719-D27A-DF58-A10CBBF9AA18}"/>
                  </a:ext>
                </a:extLst>
              </p:cNvPr>
              <p:cNvGrpSpPr/>
              <p:nvPr/>
            </p:nvGrpSpPr>
            <p:grpSpPr>
              <a:xfrm>
                <a:off x="5098893" y="951575"/>
                <a:ext cx="6105211" cy="1612142"/>
                <a:chOff x="5098893" y="951575"/>
                <a:chExt cx="6105211" cy="1612142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5909DC43-A986-E909-6261-68E2925001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09015" y="951575"/>
                  <a:ext cx="3795089" cy="723963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7F34278B-A3D1-81AA-3D10-B7D3E81A4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98893" y="1839755"/>
                  <a:ext cx="4716097" cy="723962"/>
                </a:xfrm>
                <a:prstGeom prst="rect">
                  <a:avLst/>
                </a:prstGeom>
              </p:spPr>
            </p:pic>
          </p:grp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D129A04-5A4B-3FF3-3328-E665189F6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84680" y="2441915"/>
                <a:ext cx="1386960" cy="617273"/>
              </a:xfrm>
              <a:prstGeom prst="rect">
                <a:avLst/>
              </a:prstGeom>
            </p:spPr>
          </p:pic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39A2226-17E0-367E-5877-0165418EF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1699" y="3480828"/>
              <a:ext cx="2712955" cy="609653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6B820A0-285A-326A-4141-DA789D04228B}"/>
              </a:ext>
            </a:extLst>
          </p:cNvPr>
          <p:cNvSpPr txBox="1"/>
          <p:nvPr/>
        </p:nvSpPr>
        <p:spPr>
          <a:xfrm>
            <a:off x="1684133" y="981338"/>
            <a:ext cx="17570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u="sng" dirty="0">
                <a:solidFill>
                  <a:srgbClr val="C00000"/>
                </a:solidFill>
                <a:latin typeface="Aptos Narrow" panose="020B0004020202020204" pitchFamily="34" charset="0"/>
              </a:rPr>
              <a:t>Amplicon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7D6F9E-4126-022F-82FF-11859FFA5A70}"/>
              </a:ext>
            </a:extLst>
          </p:cNvPr>
          <p:cNvSpPr txBox="1"/>
          <p:nvPr/>
        </p:nvSpPr>
        <p:spPr>
          <a:xfrm>
            <a:off x="7540575" y="981338"/>
            <a:ext cx="32015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u="sng" dirty="0">
                <a:solidFill>
                  <a:srgbClr val="C00000"/>
                </a:solidFill>
                <a:latin typeface="Aptos Narrow" panose="020B0004020202020204" pitchFamily="34" charset="0"/>
              </a:rPr>
              <a:t>Whole metagenomics data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9259E6B-90BD-DE29-FD06-07C19B715696}"/>
              </a:ext>
            </a:extLst>
          </p:cNvPr>
          <p:cNvGrpSpPr/>
          <p:nvPr/>
        </p:nvGrpSpPr>
        <p:grpSpPr>
          <a:xfrm>
            <a:off x="1580702" y="4072312"/>
            <a:ext cx="8009823" cy="2157014"/>
            <a:chOff x="2819531" y="4747391"/>
            <a:chExt cx="7663691" cy="172560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735C18C-12BF-70DC-FC87-4EC12E0C187D}"/>
                </a:ext>
              </a:extLst>
            </p:cNvPr>
            <p:cNvGrpSpPr/>
            <p:nvPr/>
          </p:nvGrpSpPr>
          <p:grpSpPr>
            <a:xfrm>
              <a:off x="2819531" y="4747391"/>
              <a:ext cx="3663457" cy="1725604"/>
              <a:chOff x="-379599" y="4725996"/>
              <a:chExt cx="3663457" cy="1725604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54C9776-B745-AD8B-A023-36A0D0739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79599" y="5599130"/>
                <a:ext cx="2206206" cy="85247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113A720-89FA-075B-9F61-F00E61436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5238" y="4725996"/>
                <a:ext cx="1175192" cy="852471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E6579DA-49FD-E38D-4A63-9F5A96810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17876" y="5540450"/>
                <a:ext cx="1265982" cy="852470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AD364D-2F8B-D719-CC12-01AF390F6C99}"/>
                </a:ext>
              </a:extLst>
            </p:cNvPr>
            <p:cNvSpPr txBox="1"/>
            <p:nvPr/>
          </p:nvSpPr>
          <p:spPr>
            <a:xfrm>
              <a:off x="8454845" y="5080762"/>
              <a:ext cx="202837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7030A0"/>
                  </a:solidFill>
                  <a:latin typeface="Aptos Narrow" panose="020B0004020202020204" pitchFamily="34" charset="0"/>
                </a:rPr>
                <a:t>Kraken standard database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4DA1847-BF63-97C6-FA31-3B66E892D113}"/>
              </a:ext>
            </a:extLst>
          </p:cNvPr>
          <p:cNvSpPr txBox="1"/>
          <p:nvPr/>
        </p:nvSpPr>
        <p:spPr>
          <a:xfrm>
            <a:off x="4845436" y="3742493"/>
            <a:ext cx="24249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C00000"/>
                </a:solidFill>
                <a:latin typeface="Aptos Narrow" panose="020B0004020202020204" pitchFamily="34" charset="0"/>
              </a:rPr>
              <a:t>Available Databases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41909E-BAB7-390C-A76B-DC92B8F3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7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9B2CB-9C07-1338-5C34-AFC075F31CD8}"/>
              </a:ext>
            </a:extLst>
          </p:cNvPr>
          <p:cNvSpPr txBox="1"/>
          <p:nvPr/>
        </p:nvSpPr>
        <p:spPr>
          <a:xfrm>
            <a:off x="1684133" y="6423787"/>
            <a:ext cx="9469424" cy="31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6:</a:t>
            </a:r>
            <a:r>
              <a:rPr lang="en-US" sz="1400" b="1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Popular softwares and databases that are used in backend for metagenomic data analysis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64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5AD0B4-288F-31BC-5DC4-44000E05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682" y="62391"/>
            <a:ext cx="1974457" cy="66808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89B20-69EA-2534-3CB6-ADDD2009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8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BE38A9-7873-1927-7F3C-17556F157678}"/>
              </a:ext>
            </a:extLst>
          </p:cNvPr>
          <p:cNvSpPr txBox="1"/>
          <p:nvPr/>
        </p:nvSpPr>
        <p:spPr>
          <a:xfrm>
            <a:off x="1438834" y="6543490"/>
            <a:ext cx="9469424" cy="31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7:</a:t>
            </a:r>
            <a:r>
              <a:rPr lang="en-US" sz="1400" b="1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Overview of the DADA2 workflow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D2E5C-E99F-78E4-074F-A28CEEE5A178}"/>
              </a:ext>
            </a:extLst>
          </p:cNvPr>
          <p:cNvSpPr txBox="1"/>
          <p:nvPr/>
        </p:nvSpPr>
        <p:spPr>
          <a:xfrm>
            <a:off x="191729" y="2462005"/>
            <a:ext cx="36674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C00000"/>
                </a:solidFill>
                <a:latin typeface="Aptos Narrow" panose="020B0004020202020204" pitchFamily="34" charset="0"/>
              </a:rPr>
              <a:t>Divisive Amplicon Denoising Algorithm 2 (DADA2</a:t>
            </a:r>
            <a:r>
              <a:rPr lang="en-US" sz="1600" dirty="0">
                <a:latin typeface="Aptos Narrow" panose="020B0004020202020204" pitchFamily="34" charset="0"/>
              </a:rPr>
              <a:t>), by Callahan et. al.  was found to be the best choice for studies requiring the highest possible biological resolution (</a:t>
            </a:r>
            <a:r>
              <a:rPr lang="en-US" sz="1600" i="1" dirty="0">
                <a:latin typeface="Aptos Narrow" panose="020B0004020202020204" pitchFamily="34" charset="0"/>
              </a:rPr>
              <a:t>Prodan et al, </a:t>
            </a:r>
            <a:r>
              <a:rPr lang="en-US" sz="1600" i="1" dirty="0" err="1">
                <a:latin typeface="Aptos Narrow" panose="020B0004020202020204" pitchFamily="34" charset="0"/>
              </a:rPr>
              <a:t>PLoS</a:t>
            </a:r>
            <a:r>
              <a:rPr lang="en-US" sz="1600" i="1" dirty="0">
                <a:latin typeface="Aptos Narrow" panose="020B0004020202020204" pitchFamily="34" charset="0"/>
              </a:rPr>
              <a:t> One,2020</a:t>
            </a:r>
            <a:r>
              <a:rPr lang="en-US" sz="1600" dirty="0">
                <a:latin typeface="Aptos Narrow" panose="020B0004020202020204" pitchFamily="34" charset="0"/>
              </a:rPr>
              <a:t>).</a:t>
            </a:r>
            <a:endParaRPr lang="en-IN" sz="1600" dirty="0">
              <a:latin typeface="Aptos Narrow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D5AFA-CBD2-1C04-8C20-842C0FF7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930"/>
          <a:stretch/>
        </p:blipFill>
        <p:spPr>
          <a:xfrm>
            <a:off x="4269658" y="730474"/>
            <a:ext cx="5896897" cy="579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1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54806A-3337-5650-95B9-3F6BEE05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612D-A84F-473F-876B-8723B088FF90}" type="slidenum">
              <a:rPr lang="en-IN" smtClean="0"/>
              <a:t>9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2BD20A-9FB1-213B-2172-53EC2874D40F}"/>
              </a:ext>
            </a:extLst>
          </p:cNvPr>
          <p:cNvSpPr txBox="1"/>
          <p:nvPr/>
        </p:nvSpPr>
        <p:spPr>
          <a:xfrm>
            <a:off x="210207" y="398453"/>
            <a:ext cx="120658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Aptos Narrow" panose="020B0004020202020204" pitchFamily="34" charset="0"/>
              </a:rPr>
              <a:t>path &lt;- " C:/Users/Home/Desktop/Folder Name " # CHANGE the directory containing the fastq files after unzipping.</a:t>
            </a:r>
            <a:endParaRPr lang="en-IN" sz="1200" dirty="0">
              <a:solidFill>
                <a:schemeClr val="accent2">
                  <a:lumMod val="5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7BAF5-6B73-E7C2-096D-C32462C420C5}"/>
              </a:ext>
            </a:extLst>
          </p:cNvPr>
          <p:cNvSpPr txBox="1"/>
          <p:nvPr/>
        </p:nvSpPr>
        <p:spPr>
          <a:xfrm>
            <a:off x="4977412" y="-13672"/>
            <a:ext cx="2531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DADA2|R codes</a:t>
            </a:r>
            <a:endParaRPr lang="en-IN" sz="2400" b="1" dirty="0">
              <a:solidFill>
                <a:schemeClr val="accent5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A904A-7858-1CFC-0F66-40EC60F6CEDF}"/>
              </a:ext>
            </a:extLst>
          </p:cNvPr>
          <p:cNvSpPr txBox="1"/>
          <p:nvPr/>
        </p:nvSpPr>
        <p:spPr>
          <a:xfrm>
            <a:off x="210207" y="628898"/>
            <a:ext cx="61380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7030A0"/>
                </a:solidFill>
                <a:latin typeface="Aptos Narrow" panose="020B0004020202020204" pitchFamily="34" charset="0"/>
              </a:rPr>
              <a:t>library(dada2)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34960-B32F-CD21-C3FB-56605F56AD4C}"/>
              </a:ext>
            </a:extLst>
          </p:cNvPr>
          <p:cNvSpPr txBox="1"/>
          <p:nvPr/>
        </p:nvSpPr>
        <p:spPr>
          <a:xfrm>
            <a:off x="-51756" y="906601"/>
            <a:ext cx="6685893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Aptos Narrow" panose="020B0004020202020204" pitchFamily="34" charset="0"/>
              </a:rPr>
              <a:t># Forward and reverse </a:t>
            </a:r>
            <a:r>
              <a:rPr lang="en-IN" sz="1200" dirty="0" err="1">
                <a:latin typeface="Aptos Narrow" panose="020B0004020202020204" pitchFamily="34" charset="0"/>
              </a:rPr>
              <a:t>fastq</a:t>
            </a:r>
            <a:r>
              <a:rPr lang="en-IN" sz="1200" dirty="0">
                <a:latin typeface="Aptos Narrow" panose="020B0004020202020204" pitchFamily="34" charset="0"/>
              </a:rPr>
              <a:t> filenames have format: SAMPLENAME_R1_001.fastq and SAMPLENAME_R2_001.fastq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fnFs</a:t>
            </a:r>
            <a:r>
              <a:rPr lang="en-IN" sz="1200" dirty="0">
                <a:latin typeface="Aptos Narrow" panose="020B0004020202020204" pitchFamily="34" charset="0"/>
              </a:rPr>
              <a:t> &lt;- sort(</a:t>
            </a:r>
            <a:r>
              <a:rPr lang="en-IN" sz="1200" dirty="0" err="1">
                <a:latin typeface="Aptos Narrow" panose="020B0004020202020204" pitchFamily="34" charset="0"/>
              </a:rPr>
              <a:t>list.files</a:t>
            </a:r>
            <a:r>
              <a:rPr lang="en-IN" sz="1200" dirty="0">
                <a:latin typeface="Aptos Narrow" panose="020B0004020202020204" pitchFamily="34" charset="0"/>
              </a:rPr>
              <a:t>(path, pattern=</a:t>
            </a:r>
            <a:r>
              <a:rPr lang="en-IN" sz="1200" b="1" dirty="0">
                <a:solidFill>
                  <a:srgbClr val="FF0000"/>
                </a:solidFill>
                <a:latin typeface="Aptos Narrow" panose="020B0004020202020204" pitchFamily="34" charset="0"/>
              </a:rPr>
              <a:t>"_R1_001.fastq"</a:t>
            </a:r>
            <a:r>
              <a:rPr lang="en-IN" sz="1200" dirty="0">
                <a:latin typeface="Aptos Narrow" panose="020B0004020202020204" pitchFamily="34" charset="0"/>
              </a:rPr>
              <a:t>, </a:t>
            </a:r>
            <a:r>
              <a:rPr lang="en-IN" sz="1200" dirty="0" err="1">
                <a:latin typeface="Aptos Narrow" panose="020B0004020202020204" pitchFamily="34" charset="0"/>
              </a:rPr>
              <a:t>full.names</a:t>
            </a:r>
            <a:r>
              <a:rPr lang="en-IN" sz="1200" dirty="0">
                <a:latin typeface="Aptos Narrow" panose="020B0004020202020204" pitchFamily="34" charset="0"/>
              </a:rPr>
              <a:t> = TRUE))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fnFs</a:t>
            </a:r>
            <a:endParaRPr lang="en-IN" sz="1200" dirty="0">
              <a:latin typeface="Aptos Narrow" panose="020B0004020202020204" pitchFamily="34" charset="0"/>
            </a:endParaRPr>
          </a:p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fnRs</a:t>
            </a:r>
            <a:r>
              <a:rPr lang="en-IN" sz="1200" dirty="0">
                <a:latin typeface="Aptos Narrow" panose="020B0004020202020204" pitchFamily="34" charset="0"/>
              </a:rPr>
              <a:t> &lt;- sort(</a:t>
            </a:r>
            <a:r>
              <a:rPr lang="en-IN" sz="1200" dirty="0" err="1">
                <a:latin typeface="Aptos Narrow" panose="020B0004020202020204" pitchFamily="34" charset="0"/>
              </a:rPr>
              <a:t>list.files</a:t>
            </a:r>
            <a:r>
              <a:rPr lang="en-IN" sz="1200" dirty="0">
                <a:latin typeface="Aptos Narrow" panose="020B0004020202020204" pitchFamily="34" charset="0"/>
              </a:rPr>
              <a:t>(path, pattern="</a:t>
            </a:r>
            <a:r>
              <a:rPr lang="en-IN" sz="1200" b="1" dirty="0">
                <a:solidFill>
                  <a:srgbClr val="FF0000"/>
                </a:solidFill>
                <a:latin typeface="Aptos Narrow" panose="020B0004020202020204" pitchFamily="34" charset="0"/>
              </a:rPr>
              <a:t>_R2_001.fastq"</a:t>
            </a:r>
            <a:r>
              <a:rPr lang="en-IN" sz="1200" dirty="0">
                <a:latin typeface="Aptos Narrow" panose="020B0004020202020204" pitchFamily="34" charset="0"/>
              </a:rPr>
              <a:t>, </a:t>
            </a:r>
            <a:r>
              <a:rPr lang="en-IN" sz="1200" dirty="0" err="1">
                <a:latin typeface="Aptos Narrow" panose="020B0004020202020204" pitchFamily="34" charset="0"/>
              </a:rPr>
              <a:t>full.names</a:t>
            </a:r>
            <a:r>
              <a:rPr lang="en-IN" sz="1200" dirty="0">
                <a:latin typeface="Aptos Narrow" panose="020B0004020202020204" pitchFamily="34" charset="0"/>
              </a:rPr>
              <a:t> = TRUE))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fnRs</a:t>
            </a:r>
            <a:endParaRPr lang="en-IN" sz="1200" dirty="0">
              <a:latin typeface="Aptos Narrow" panose="020B0004020202020204" pitchFamily="34" charset="0"/>
            </a:endParaRPr>
          </a:p>
          <a:p>
            <a:r>
              <a:rPr lang="en-IN" sz="1200" dirty="0">
                <a:latin typeface="Aptos Narrow" panose="020B0004020202020204" pitchFamily="34" charset="0"/>
              </a:rPr>
              <a:t># Extract sample names, assuming filenames have format: </a:t>
            </a:r>
            <a:r>
              <a:rPr lang="en-IN" sz="1200" dirty="0" err="1">
                <a:latin typeface="Aptos Narrow" panose="020B0004020202020204" pitchFamily="34" charset="0"/>
              </a:rPr>
              <a:t>SAMPLENAME_XXX.fastq</a:t>
            </a:r>
            <a:endParaRPr lang="en-IN" sz="1200" dirty="0">
              <a:latin typeface="Aptos Narrow" panose="020B0004020202020204" pitchFamily="34" charset="0"/>
            </a:endParaRPr>
          </a:p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sample.names</a:t>
            </a:r>
            <a:r>
              <a:rPr lang="en-IN" sz="1200" dirty="0">
                <a:latin typeface="Aptos Narrow" panose="020B0004020202020204" pitchFamily="34" charset="0"/>
              </a:rPr>
              <a:t> &lt;- </a:t>
            </a:r>
            <a:r>
              <a:rPr lang="en-IN" sz="1200" dirty="0" err="1">
                <a:latin typeface="Aptos Narrow" panose="020B0004020202020204" pitchFamily="34" charset="0"/>
              </a:rPr>
              <a:t>sapply</a:t>
            </a:r>
            <a:r>
              <a:rPr lang="en-IN" sz="1200" dirty="0">
                <a:latin typeface="Aptos Narrow" panose="020B0004020202020204" pitchFamily="34" charset="0"/>
              </a:rPr>
              <a:t>(</a:t>
            </a:r>
            <a:r>
              <a:rPr lang="en-IN" sz="1200" dirty="0" err="1">
                <a:latin typeface="Aptos Narrow" panose="020B0004020202020204" pitchFamily="34" charset="0"/>
              </a:rPr>
              <a:t>strsplit</a:t>
            </a:r>
            <a:r>
              <a:rPr lang="en-IN" sz="1200" dirty="0">
                <a:latin typeface="Aptos Narrow" panose="020B0004020202020204" pitchFamily="34" charset="0"/>
              </a:rPr>
              <a:t>(</a:t>
            </a:r>
            <a:r>
              <a:rPr lang="en-IN" sz="1200" dirty="0" err="1">
                <a:latin typeface="Aptos Narrow" panose="020B0004020202020204" pitchFamily="34" charset="0"/>
              </a:rPr>
              <a:t>basename</a:t>
            </a:r>
            <a:r>
              <a:rPr lang="en-IN" sz="1200" dirty="0">
                <a:latin typeface="Aptos Narrow" panose="020B0004020202020204" pitchFamily="34" charset="0"/>
              </a:rPr>
              <a:t>(</a:t>
            </a:r>
            <a:r>
              <a:rPr lang="en-IN" sz="1200" dirty="0" err="1">
                <a:latin typeface="Aptos Narrow" panose="020B0004020202020204" pitchFamily="34" charset="0"/>
              </a:rPr>
              <a:t>fnFs</a:t>
            </a:r>
            <a:r>
              <a:rPr lang="en-IN" sz="1200" dirty="0">
                <a:latin typeface="Aptos Narrow" panose="020B0004020202020204" pitchFamily="34" charset="0"/>
              </a:rPr>
              <a:t>), "_"), `[`, 1)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sample.names</a:t>
            </a:r>
            <a:endParaRPr lang="en-IN" sz="1200" dirty="0">
              <a:latin typeface="Aptos Narrow" panose="020B0004020202020204" pitchFamily="34" charset="0"/>
            </a:endParaRPr>
          </a:p>
          <a:p>
            <a:r>
              <a:rPr lang="en-IN" sz="1200" dirty="0">
                <a:latin typeface="Aptos Narrow" panose="020B0004020202020204" pitchFamily="34" charset="0"/>
              </a:rPr>
              <a:t>#Inspect read quality profiles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#We start by visualizing the quality profiles of the forward reads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plotQualityProfile</a:t>
            </a:r>
            <a:r>
              <a:rPr lang="en-IN" sz="1200" dirty="0">
                <a:latin typeface="Aptos Narrow" panose="020B0004020202020204" pitchFamily="34" charset="0"/>
              </a:rPr>
              <a:t>(</a:t>
            </a:r>
            <a:r>
              <a:rPr lang="en-IN" sz="1200" dirty="0" err="1">
                <a:latin typeface="Aptos Narrow" panose="020B0004020202020204" pitchFamily="34" charset="0"/>
              </a:rPr>
              <a:t>fnFs</a:t>
            </a:r>
            <a:r>
              <a:rPr lang="en-IN" sz="1200" dirty="0">
                <a:latin typeface="Aptos Narrow" panose="020B0004020202020204" pitchFamily="34" charset="0"/>
              </a:rPr>
              <a:t>[1:2])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#Now we visualize the quality profile of the reverse reads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plotQualityProfile</a:t>
            </a:r>
            <a:r>
              <a:rPr lang="en-IN" sz="1200" dirty="0">
                <a:latin typeface="Aptos Narrow" panose="020B0004020202020204" pitchFamily="34" charset="0"/>
              </a:rPr>
              <a:t>(</a:t>
            </a:r>
            <a:r>
              <a:rPr lang="en-IN" sz="1200" dirty="0" err="1">
                <a:latin typeface="Aptos Narrow" panose="020B0004020202020204" pitchFamily="34" charset="0"/>
              </a:rPr>
              <a:t>fnRs</a:t>
            </a:r>
            <a:r>
              <a:rPr lang="en-IN" sz="1200" dirty="0">
                <a:latin typeface="Aptos Narrow" panose="020B0004020202020204" pitchFamily="34" charset="0"/>
              </a:rPr>
              <a:t>[1:2])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#Filter and trim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#Assign the filenames for the filtered fastq.gz files.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# Place filtered files in filtered/ subdirectory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filtFs</a:t>
            </a:r>
            <a:r>
              <a:rPr lang="en-IN" sz="1200" dirty="0">
                <a:latin typeface="Aptos Narrow" panose="020B0004020202020204" pitchFamily="34" charset="0"/>
              </a:rPr>
              <a:t> &lt;- </a:t>
            </a:r>
            <a:r>
              <a:rPr lang="en-IN" sz="1200" dirty="0" err="1">
                <a:latin typeface="Aptos Narrow" panose="020B0004020202020204" pitchFamily="34" charset="0"/>
              </a:rPr>
              <a:t>file.path</a:t>
            </a:r>
            <a:r>
              <a:rPr lang="en-IN" sz="1200" dirty="0">
                <a:latin typeface="Aptos Narrow" panose="020B0004020202020204" pitchFamily="34" charset="0"/>
              </a:rPr>
              <a:t>(path, "filtered", paste0(</a:t>
            </a:r>
            <a:r>
              <a:rPr lang="en-IN" sz="1200" dirty="0" err="1">
                <a:latin typeface="Aptos Narrow" panose="020B0004020202020204" pitchFamily="34" charset="0"/>
              </a:rPr>
              <a:t>sample.names</a:t>
            </a:r>
            <a:r>
              <a:rPr lang="en-IN" sz="1200" dirty="0">
                <a:latin typeface="Aptos Narrow" panose="020B0004020202020204" pitchFamily="34" charset="0"/>
              </a:rPr>
              <a:t>, "_F_filt.fastq.gz"))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filtRs</a:t>
            </a:r>
            <a:r>
              <a:rPr lang="en-IN" sz="1200" dirty="0">
                <a:latin typeface="Aptos Narrow" panose="020B0004020202020204" pitchFamily="34" charset="0"/>
              </a:rPr>
              <a:t> &lt;- </a:t>
            </a:r>
            <a:r>
              <a:rPr lang="en-IN" sz="1200" dirty="0" err="1">
                <a:latin typeface="Aptos Narrow" panose="020B0004020202020204" pitchFamily="34" charset="0"/>
              </a:rPr>
              <a:t>file.path</a:t>
            </a:r>
            <a:r>
              <a:rPr lang="en-IN" sz="1200" dirty="0">
                <a:latin typeface="Aptos Narrow" panose="020B0004020202020204" pitchFamily="34" charset="0"/>
              </a:rPr>
              <a:t>(path, "filtered", paste0(</a:t>
            </a:r>
            <a:r>
              <a:rPr lang="en-IN" sz="1200" dirty="0" err="1">
                <a:latin typeface="Aptos Narrow" panose="020B0004020202020204" pitchFamily="34" charset="0"/>
              </a:rPr>
              <a:t>sample.names</a:t>
            </a:r>
            <a:r>
              <a:rPr lang="en-IN" sz="1200" dirty="0">
                <a:latin typeface="Aptos Narrow" panose="020B0004020202020204" pitchFamily="34" charset="0"/>
              </a:rPr>
              <a:t>, "_R_filt.fastq.gz"))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&gt;names(</a:t>
            </a:r>
            <a:r>
              <a:rPr lang="en-IN" sz="1200" dirty="0" err="1">
                <a:latin typeface="Aptos Narrow" panose="020B0004020202020204" pitchFamily="34" charset="0"/>
              </a:rPr>
              <a:t>filtFs</a:t>
            </a:r>
            <a:r>
              <a:rPr lang="en-IN" sz="1200" dirty="0">
                <a:latin typeface="Aptos Narrow" panose="020B0004020202020204" pitchFamily="34" charset="0"/>
              </a:rPr>
              <a:t>) &lt;- </a:t>
            </a:r>
            <a:r>
              <a:rPr lang="en-IN" sz="1200" dirty="0" err="1">
                <a:latin typeface="Aptos Narrow" panose="020B0004020202020204" pitchFamily="34" charset="0"/>
              </a:rPr>
              <a:t>sample.names</a:t>
            </a:r>
            <a:endParaRPr lang="en-IN" sz="1200" dirty="0">
              <a:latin typeface="Aptos Narrow" panose="020B0004020202020204" pitchFamily="34" charset="0"/>
            </a:endParaRPr>
          </a:p>
          <a:p>
            <a:r>
              <a:rPr lang="en-IN" sz="1200" dirty="0">
                <a:latin typeface="Aptos Narrow" panose="020B0004020202020204" pitchFamily="34" charset="0"/>
              </a:rPr>
              <a:t>&gt;names(</a:t>
            </a:r>
            <a:r>
              <a:rPr lang="en-IN" sz="1200" dirty="0" err="1">
                <a:latin typeface="Aptos Narrow" panose="020B0004020202020204" pitchFamily="34" charset="0"/>
              </a:rPr>
              <a:t>filtRs</a:t>
            </a:r>
            <a:r>
              <a:rPr lang="en-IN" sz="1200" dirty="0">
                <a:latin typeface="Aptos Narrow" panose="020B0004020202020204" pitchFamily="34" charset="0"/>
              </a:rPr>
              <a:t>) &lt;- </a:t>
            </a:r>
            <a:r>
              <a:rPr lang="en-IN" sz="1200" dirty="0" err="1">
                <a:latin typeface="Aptos Narrow" panose="020B0004020202020204" pitchFamily="34" charset="0"/>
              </a:rPr>
              <a:t>sample.names</a:t>
            </a:r>
            <a:endParaRPr lang="en-IN" sz="1200" dirty="0">
              <a:latin typeface="Aptos Narrow" panose="020B0004020202020204" pitchFamily="34" charset="0"/>
            </a:endParaRPr>
          </a:p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filtFs</a:t>
            </a:r>
            <a:endParaRPr lang="en-IN" sz="1200" dirty="0">
              <a:latin typeface="Aptos Narrow" panose="020B0004020202020204" pitchFamily="34" charset="0"/>
            </a:endParaRPr>
          </a:p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filtRs</a:t>
            </a:r>
            <a:endParaRPr lang="en-IN" sz="1200" dirty="0">
              <a:latin typeface="Aptos Narrow" panose="020B0004020202020204" pitchFamily="34" charset="0"/>
            </a:endParaRPr>
          </a:p>
          <a:p>
            <a:r>
              <a:rPr lang="en-IN" sz="1200" dirty="0">
                <a:latin typeface="Aptos Narrow" panose="020B0004020202020204" pitchFamily="34" charset="0"/>
              </a:rPr>
              <a:t>&gt;out &lt;- </a:t>
            </a:r>
            <a:r>
              <a:rPr lang="en-IN" sz="1200" dirty="0" err="1">
                <a:latin typeface="Aptos Narrow" panose="020B0004020202020204" pitchFamily="34" charset="0"/>
              </a:rPr>
              <a:t>filterAndTrim</a:t>
            </a:r>
            <a:r>
              <a:rPr lang="en-IN" sz="1200" dirty="0">
                <a:latin typeface="Aptos Narrow" panose="020B0004020202020204" pitchFamily="34" charset="0"/>
              </a:rPr>
              <a:t>(</a:t>
            </a:r>
            <a:r>
              <a:rPr lang="en-IN" sz="1200" dirty="0" err="1">
                <a:latin typeface="Aptos Narrow" panose="020B0004020202020204" pitchFamily="34" charset="0"/>
              </a:rPr>
              <a:t>fnFs</a:t>
            </a:r>
            <a:r>
              <a:rPr lang="en-IN" sz="1200" dirty="0">
                <a:latin typeface="Aptos Narrow" panose="020B0004020202020204" pitchFamily="34" charset="0"/>
              </a:rPr>
              <a:t>, </a:t>
            </a:r>
            <a:r>
              <a:rPr lang="en-IN" sz="1200" dirty="0" err="1">
                <a:latin typeface="Aptos Narrow" panose="020B0004020202020204" pitchFamily="34" charset="0"/>
              </a:rPr>
              <a:t>filtFs</a:t>
            </a:r>
            <a:r>
              <a:rPr lang="en-IN" sz="1200" dirty="0">
                <a:latin typeface="Aptos Narrow" panose="020B0004020202020204" pitchFamily="34" charset="0"/>
              </a:rPr>
              <a:t>, </a:t>
            </a:r>
            <a:r>
              <a:rPr lang="en-IN" sz="1200" dirty="0" err="1">
                <a:latin typeface="Aptos Narrow" panose="020B0004020202020204" pitchFamily="34" charset="0"/>
              </a:rPr>
              <a:t>fnRs</a:t>
            </a:r>
            <a:r>
              <a:rPr lang="en-IN" sz="1200" dirty="0">
                <a:latin typeface="Aptos Narrow" panose="020B0004020202020204" pitchFamily="34" charset="0"/>
              </a:rPr>
              <a:t>, </a:t>
            </a:r>
            <a:r>
              <a:rPr lang="en-IN" sz="1200" dirty="0" err="1">
                <a:latin typeface="Aptos Narrow" panose="020B0004020202020204" pitchFamily="34" charset="0"/>
              </a:rPr>
              <a:t>filtRs</a:t>
            </a:r>
            <a:r>
              <a:rPr lang="en-IN" sz="1200" dirty="0">
                <a:latin typeface="Aptos Narrow" panose="020B0004020202020204" pitchFamily="34" charset="0"/>
              </a:rPr>
              <a:t>, </a:t>
            </a:r>
            <a:r>
              <a:rPr lang="en-IN" sz="1200" dirty="0" err="1">
                <a:latin typeface="Aptos Narrow" panose="020B0004020202020204" pitchFamily="34" charset="0"/>
              </a:rPr>
              <a:t>truncLen</a:t>
            </a:r>
            <a:r>
              <a:rPr lang="en-IN" sz="1200" dirty="0">
                <a:latin typeface="Aptos Narrow" panose="020B0004020202020204" pitchFamily="34" charset="0"/>
              </a:rPr>
              <a:t>=c(240,160), </a:t>
            </a:r>
            <a:r>
              <a:rPr lang="en-IN" sz="1200" dirty="0" err="1">
                <a:latin typeface="Aptos Narrow" panose="020B0004020202020204" pitchFamily="34" charset="0"/>
              </a:rPr>
              <a:t>maxN</a:t>
            </a:r>
            <a:r>
              <a:rPr lang="en-IN" sz="1200" dirty="0">
                <a:latin typeface="Aptos Narrow" panose="020B0004020202020204" pitchFamily="34" charset="0"/>
              </a:rPr>
              <a:t>=0, </a:t>
            </a:r>
            <a:r>
              <a:rPr lang="en-IN" sz="1200" dirty="0" err="1">
                <a:latin typeface="Aptos Narrow" panose="020B0004020202020204" pitchFamily="34" charset="0"/>
              </a:rPr>
              <a:t>maxEE</a:t>
            </a:r>
            <a:r>
              <a:rPr lang="en-IN" sz="1200" dirty="0">
                <a:latin typeface="Aptos Narrow" panose="020B0004020202020204" pitchFamily="34" charset="0"/>
              </a:rPr>
              <a:t>=c(2,2), </a:t>
            </a:r>
            <a:r>
              <a:rPr lang="en-IN" sz="1200" dirty="0" err="1">
                <a:latin typeface="Aptos Narrow" panose="020B0004020202020204" pitchFamily="34" charset="0"/>
              </a:rPr>
              <a:t>truncQ</a:t>
            </a:r>
            <a:r>
              <a:rPr lang="en-IN" sz="1200" dirty="0">
                <a:latin typeface="Aptos Narrow" panose="020B0004020202020204" pitchFamily="34" charset="0"/>
              </a:rPr>
              <a:t>=2, </a:t>
            </a:r>
            <a:r>
              <a:rPr lang="en-IN" sz="1200" dirty="0" err="1">
                <a:latin typeface="Aptos Narrow" panose="020B0004020202020204" pitchFamily="34" charset="0"/>
              </a:rPr>
              <a:t>rm.phix</a:t>
            </a:r>
            <a:r>
              <a:rPr lang="en-IN" sz="1200" dirty="0">
                <a:latin typeface="Aptos Narrow" panose="020B0004020202020204" pitchFamily="34" charset="0"/>
              </a:rPr>
              <a:t>=TRUE, compress=TRUE, multithread=FALSE) # On Windows set multithread=FALSE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&gt;head(out)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#Learn the Error Rates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errF</a:t>
            </a:r>
            <a:r>
              <a:rPr lang="en-IN" sz="1200" dirty="0">
                <a:latin typeface="Aptos Narrow" panose="020B0004020202020204" pitchFamily="34" charset="0"/>
              </a:rPr>
              <a:t> &lt;- </a:t>
            </a:r>
            <a:r>
              <a:rPr lang="en-IN" sz="1200" dirty="0" err="1">
                <a:latin typeface="Aptos Narrow" panose="020B0004020202020204" pitchFamily="34" charset="0"/>
              </a:rPr>
              <a:t>learnErrors</a:t>
            </a:r>
            <a:r>
              <a:rPr lang="en-IN" sz="1200" dirty="0">
                <a:latin typeface="Aptos Narrow" panose="020B0004020202020204" pitchFamily="34" charset="0"/>
              </a:rPr>
              <a:t>(</a:t>
            </a:r>
            <a:r>
              <a:rPr lang="en-IN" sz="1200" dirty="0" err="1">
                <a:latin typeface="Aptos Narrow" panose="020B0004020202020204" pitchFamily="34" charset="0"/>
              </a:rPr>
              <a:t>filtFs</a:t>
            </a:r>
            <a:r>
              <a:rPr lang="en-IN" sz="1200" dirty="0">
                <a:latin typeface="Aptos Narrow" panose="020B0004020202020204" pitchFamily="34" charset="0"/>
              </a:rPr>
              <a:t>, multithread=FALSE)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errR</a:t>
            </a:r>
            <a:r>
              <a:rPr lang="en-IN" sz="1200" dirty="0">
                <a:latin typeface="Aptos Narrow" panose="020B0004020202020204" pitchFamily="34" charset="0"/>
              </a:rPr>
              <a:t> &lt;- </a:t>
            </a:r>
            <a:r>
              <a:rPr lang="en-IN" sz="1200" dirty="0" err="1">
                <a:latin typeface="Aptos Narrow" panose="020B0004020202020204" pitchFamily="34" charset="0"/>
              </a:rPr>
              <a:t>learnErrors</a:t>
            </a:r>
            <a:r>
              <a:rPr lang="en-IN" sz="1200" dirty="0">
                <a:latin typeface="Aptos Narrow" panose="020B0004020202020204" pitchFamily="34" charset="0"/>
              </a:rPr>
              <a:t>(</a:t>
            </a:r>
            <a:r>
              <a:rPr lang="en-IN" sz="1200" dirty="0" err="1">
                <a:latin typeface="Aptos Narrow" panose="020B0004020202020204" pitchFamily="34" charset="0"/>
              </a:rPr>
              <a:t>filtRs</a:t>
            </a:r>
            <a:r>
              <a:rPr lang="en-IN" sz="1200" dirty="0">
                <a:latin typeface="Aptos Narrow" panose="020B0004020202020204" pitchFamily="34" charset="0"/>
              </a:rPr>
              <a:t>, multithread=FALSE)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#plotErrors(errF, </a:t>
            </a:r>
            <a:r>
              <a:rPr lang="en-IN" sz="1200" dirty="0" err="1">
                <a:latin typeface="Aptos Narrow" panose="020B0004020202020204" pitchFamily="34" charset="0"/>
              </a:rPr>
              <a:t>nominalQ</a:t>
            </a:r>
            <a:r>
              <a:rPr lang="en-IN" sz="1200" dirty="0">
                <a:latin typeface="Aptos Narrow" panose="020B0004020202020204" pitchFamily="34" charset="0"/>
              </a:rPr>
              <a:t>=TRUE)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#Sample Inference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dadaFs</a:t>
            </a:r>
            <a:r>
              <a:rPr lang="en-IN" sz="1200" dirty="0">
                <a:latin typeface="Aptos Narrow" panose="020B0004020202020204" pitchFamily="34" charset="0"/>
              </a:rPr>
              <a:t> &lt;- dada(</a:t>
            </a:r>
            <a:r>
              <a:rPr lang="en-IN" sz="1200" dirty="0" err="1">
                <a:latin typeface="Aptos Narrow" panose="020B0004020202020204" pitchFamily="34" charset="0"/>
              </a:rPr>
              <a:t>filtFs</a:t>
            </a:r>
            <a:r>
              <a:rPr lang="en-IN" sz="1200" dirty="0">
                <a:latin typeface="Aptos Narrow" panose="020B0004020202020204" pitchFamily="34" charset="0"/>
              </a:rPr>
              <a:t>, err=</a:t>
            </a:r>
            <a:r>
              <a:rPr lang="en-IN" sz="1200" dirty="0" err="1">
                <a:latin typeface="Aptos Narrow" panose="020B0004020202020204" pitchFamily="34" charset="0"/>
              </a:rPr>
              <a:t>errF</a:t>
            </a:r>
            <a:r>
              <a:rPr lang="en-IN" sz="1200" dirty="0">
                <a:latin typeface="Aptos Narrow" panose="020B0004020202020204" pitchFamily="34" charset="0"/>
              </a:rPr>
              <a:t>, multithread=FALSE)</a:t>
            </a:r>
          </a:p>
          <a:p>
            <a:endParaRPr lang="en-IN" sz="1200" dirty="0">
              <a:latin typeface="Aptos Narrow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E0C4B-91FE-E0CB-7397-BA11D6EB7E41}"/>
              </a:ext>
            </a:extLst>
          </p:cNvPr>
          <p:cNvSpPr txBox="1"/>
          <p:nvPr/>
        </p:nvSpPr>
        <p:spPr>
          <a:xfrm>
            <a:off x="6147756" y="856357"/>
            <a:ext cx="6537356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dadaRs</a:t>
            </a:r>
            <a:r>
              <a:rPr lang="en-IN" sz="1200" dirty="0">
                <a:latin typeface="Aptos Narrow" panose="020B0004020202020204" pitchFamily="34" charset="0"/>
              </a:rPr>
              <a:t> &lt;- dada(</a:t>
            </a:r>
            <a:r>
              <a:rPr lang="en-IN" sz="1200" dirty="0" err="1">
                <a:latin typeface="Aptos Narrow" panose="020B0004020202020204" pitchFamily="34" charset="0"/>
              </a:rPr>
              <a:t>filtRs</a:t>
            </a:r>
            <a:r>
              <a:rPr lang="en-IN" sz="1200" dirty="0">
                <a:latin typeface="Aptos Narrow" panose="020B0004020202020204" pitchFamily="34" charset="0"/>
              </a:rPr>
              <a:t>, err=</a:t>
            </a:r>
            <a:r>
              <a:rPr lang="en-IN" sz="1200" dirty="0" err="1">
                <a:latin typeface="Aptos Narrow" panose="020B0004020202020204" pitchFamily="34" charset="0"/>
              </a:rPr>
              <a:t>errR</a:t>
            </a:r>
            <a:r>
              <a:rPr lang="en-IN" sz="1200" dirty="0">
                <a:latin typeface="Aptos Narrow" panose="020B0004020202020204" pitchFamily="34" charset="0"/>
              </a:rPr>
              <a:t>, multithread=FALSE)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dadaFs</a:t>
            </a:r>
            <a:r>
              <a:rPr lang="en-IN" sz="1200" dirty="0">
                <a:latin typeface="Aptos Narrow" panose="020B0004020202020204" pitchFamily="34" charset="0"/>
              </a:rPr>
              <a:t>[[1]]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#Merge paired reads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&gt;mergers &lt;- </a:t>
            </a:r>
            <a:r>
              <a:rPr lang="en-IN" sz="1200" dirty="0" err="1">
                <a:latin typeface="Aptos Narrow" panose="020B0004020202020204" pitchFamily="34" charset="0"/>
              </a:rPr>
              <a:t>mergePairs</a:t>
            </a:r>
            <a:r>
              <a:rPr lang="en-IN" sz="1200" dirty="0">
                <a:latin typeface="Aptos Narrow" panose="020B0004020202020204" pitchFamily="34" charset="0"/>
              </a:rPr>
              <a:t>(</a:t>
            </a:r>
            <a:r>
              <a:rPr lang="en-IN" sz="1200" dirty="0" err="1">
                <a:latin typeface="Aptos Narrow" panose="020B0004020202020204" pitchFamily="34" charset="0"/>
              </a:rPr>
              <a:t>dadaFs</a:t>
            </a:r>
            <a:r>
              <a:rPr lang="en-IN" sz="1200" dirty="0">
                <a:latin typeface="Aptos Narrow" panose="020B0004020202020204" pitchFamily="34" charset="0"/>
              </a:rPr>
              <a:t>, </a:t>
            </a:r>
            <a:r>
              <a:rPr lang="en-IN" sz="1200" dirty="0" err="1">
                <a:latin typeface="Aptos Narrow" panose="020B0004020202020204" pitchFamily="34" charset="0"/>
              </a:rPr>
              <a:t>filtFs</a:t>
            </a:r>
            <a:r>
              <a:rPr lang="en-IN" sz="1200" dirty="0">
                <a:latin typeface="Aptos Narrow" panose="020B0004020202020204" pitchFamily="34" charset="0"/>
              </a:rPr>
              <a:t>, </a:t>
            </a:r>
            <a:r>
              <a:rPr lang="en-IN" sz="1200" dirty="0" err="1">
                <a:latin typeface="Aptos Narrow" panose="020B0004020202020204" pitchFamily="34" charset="0"/>
              </a:rPr>
              <a:t>dadaRs</a:t>
            </a:r>
            <a:r>
              <a:rPr lang="en-IN" sz="1200" dirty="0">
                <a:latin typeface="Aptos Narrow" panose="020B0004020202020204" pitchFamily="34" charset="0"/>
              </a:rPr>
              <a:t>, </a:t>
            </a:r>
            <a:r>
              <a:rPr lang="en-IN" sz="1200" dirty="0" err="1">
                <a:latin typeface="Aptos Narrow" panose="020B0004020202020204" pitchFamily="34" charset="0"/>
              </a:rPr>
              <a:t>filtRs</a:t>
            </a:r>
            <a:r>
              <a:rPr lang="en-IN" sz="1200" dirty="0">
                <a:latin typeface="Aptos Narrow" panose="020B0004020202020204" pitchFamily="34" charset="0"/>
              </a:rPr>
              <a:t>, verbose=TRUE)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# Inspect the merger </a:t>
            </a:r>
            <a:r>
              <a:rPr lang="en-IN" sz="1200" dirty="0" err="1">
                <a:latin typeface="Aptos Narrow" panose="020B0004020202020204" pitchFamily="34" charset="0"/>
              </a:rPr>
              <a:t>data.frame</a:t>
            </a:r>
            <a:r>
              <a:rPr lang="en-IN" sz="1200" dirty="0">
                <a:latin typeface="Aptos Narrow" panose="020B0004020202020204" pitchFamily="34" charset="0"/>
              </a:rPr>
              <a:t> from the first sample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&gt;head(mergers[[1]])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#View(mergers$F3D0)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#Construct sequence table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seqtab</a:t>
            </a:r>
            <a:r>
              <a:rPr lang="en-IN" sz="1200" dirty="0">
                <a:latin typeface="Aptos Narrow" panose="020B0004020202020204" pitchFamily="34" charset="0"/>
              </a:rPr>
              <a:t> &lt;- </a:t>
            </a:r>
            <a:r>
              <a:rPr lang="en-IN" sz="1200" dirty="0" err="1">
                <a:latin typeface="Aptos Narrow" panose="020B0004020202020204" pitchFamily="34" charset="0"/>
              </a:rPr>
              <a:t>makeSequenceTable</a:t>
            </a:r>
            <a:r>
              <a:rPr lang="en-IN" sz="1200" dirty="0">
                <a:latin typeface="Aptos Narrow" panose="020B0004020202020204" pitchFamily="34" charset="0"/>
              </a:rPr>
              <a:t>(mergers)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# View(</a:t>
            </a:r>
            <a:r>
              <a:rPr lang="en-IN" sz="1200" dirty="0" err="1">
                <a:latin typeface="Aptos Narrow" panose="020B0004020202020204" pitchFamily="34" charset="0"/>
              </a:rPr>
              <a:t>seqtab</a:t>
            </a:r>
            <a:r>
              <a:rPr lang="en-IN" sz="1200" dirty="0">
                <a:latin typeface="Aptos Narrow" panose="020B0004020202020204" pitchFamily="34" charset="0"/>
              </a:rPr>
              <a:t>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# Inspect distribution of sequence lengths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#table(nchar(getSequences(seqtab)))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#Remove chimeras</a:t>
            </a:r>
          </a:p>
          <a:p>
            <a:r>
              <a:rPr lang="en-IN" sz="1200" b="1" dirty="0">
                <a:latin typeface="Aptos Narrow" panose="020B0004020202020204" pitchFamily="34" charset="0"/>
              </a:rPr>
              <a:t>&gt;</a:t>
            </a:r>
            <a:r>
              <a:rPr lang="en-IN" sz="1200" b="1" dirty="0" err="1">
                <a:solidFill>
                  <a:srgbClr val="FF0000"/>
                </a:solidFill>
                <a:latin typeface="Aptos Narrow" panose="020B0004020202020204" pitchFamily="34" charset="0"/>
              </a:rPr>
              <a:t>seqtab.nochim</a:t>
            </a:r>
            <a:r>
              <a:rPr lang="en-IN" sz="1200" b="1" dirty="0">
                <a:solidFill>
                  <a:srgbClr val="FF0000"/>
                </a:solidFill>
                <a:latin typeface="Aptos Narrow" panose="020B0004020202020204" pitchFamily="34" charset="0"/>
              </a:rPr>
              <a:t> </a:t>
            </a:r>
            <a:r>
              <a:rPr lang="en-IN" sz="1200" dirty="0">
                <a:latin typeface="Aptos Narrow" panose="020B0004020202020204" pitchFamily="34" charset="0"/>
              </a:rPr>
              <a:t>&lt;- </a:t>
            </a:r>
            <a:r>
              <a:rPr lang="en-IN" sz="1200" dirty="0" err="1">
                <a:latin typeface="Aptos Narrow" panose="020B0004020202020204" pitchFamily="34" charset="0"/>
              </a:rPr>
              <a:t>removeBimeraDenovo</a:t>
            </a:r>
            <a:r>
              <a:rPr lang="en-IN" sz="1200" dirty="0">
                <a:latin typeface="Aptos Narrow" panose="020B0004020202020204" pitchFamily="34" charset="0"/>
              </a:rPr>
              <a:t>(</a:t>
            </a:r>
            <a:r>
              <a:rPr lang="en-IN" sz="1200" dirty="0" err="1">
                <a:latin typeface="Aptos Narrow" panose="020B0004020202020204" pitchFamily="34" charset="0"/>
              </a:rPr>
              <a:t>seqtab</a:t>
            </a:r>
            <a:r>
              <a:rPr lang="en-IN" sz="1200" dirty="0">
                <a:latin typeface="Aptos Narrow" panose="020B0004020202020204" pitchFamily="34" charset="0"/>
              </a:rPr>
              <a:t>, method="consensus", multithread=FALSE, verbose=TRUE)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#dim(seqtab.nochim)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#sum(seqtab.nochim)/sum(seqtab)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#Track reads through the pipeline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getN</a:t>
            </a:r>
            <a:r>
              <a:rPr lang="en-IN" sz="1200" dirty="0">
                <a:latin typeface="Aptos Narrow" panose="020B0004020202020204" pitchFamily="34" charset="0"/>
              </a:rPr>
              <a:t> &lt;- function(x) sum(</a:t>
            </a:r>
            <a:r>
              <a:rPr lang="en-IN" sz="1200" dirty="0" err="1">
                <a:latin typeface="Aptos Narrow" panose="020B0004020202020204" pitchFamily="34" charset="0"/>
              </a:rPr>
              <a:t>getUniques</a:t>
            </a:r>
            <a:r>
              <a:rPr lang="en-IN" sz="1200" dirty="0">
                <a:latin typeface="Aptos Narrow" panose="020B0004020202020204" pitchFamily="34" charset="0"/>
              </a:rPr>
              <a:t>(x))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&gt;track &lt;- </a:t>
            </a:r>
            <a:r>
              <a:rPr lang="en-IN" sz="1200" dirty="0" err="1">
                <a:latin typeface="Aptos Narrow" panose="020B0004020202020204" pitchFamily="34" charset="0"/>
              </a:rPr>
              <a:t>cbind</a:t>
            </a:r>
            <a:r>
              <a:rPr lang="en-IN" sz="1200" dirty="0">
                <a:latin typeface="Aptos Narrow" panose="020B0004020202020204" pitchFamily="34" charset="0"/>
              </a:rPr>
              <a:t>(out, </a:t>
            </a:r>
            <a:r>
              <a:rPr lang="en-IN" sz="1200" dirty="0" err="1">
                <a:latin typeface="Aptos Narrow" panose="020B0004020202020204" pitchFamily="34" charset="0"/>
              </a:rPr>
              <a:t>sapply</a:t>
            </a:r>
            <a:r>
              <a:rPr lang="en-IN" sz="1200" dirty="0">
                <a:latin typeface="Aptos Narrow" panose="020B0004020202020204" pitchFamily="34" charset="0"/>
              </a:rPr>
              <a:t>(</a:t>
            </a:r>
            <a:r>
              <a:rPr lang="en-IN" sz="1200" dirty="0" err="1">
                <a:latin typeface="Aptos Narrow" panose="020B0004020202020204" pitchFamily="34" charset="0"/>
              </a:rPr>
              <a:t>dadaFs</a:t>
            </a:r>
            <a:r>
              <a:rPr lang="en-IN" sz="1200" dirty="0">
                <a:latin typeface="Aptos Narrow" panose="020B0004020202020204" pitchFamily="34" charset="0"/>
              </a:rPr>
              <a:t>, </a:t>
            </a:r>
            <a:r>
              <a:rPr lang="en-IN" sz="1200" dirty="0" err="1">
                <a:latin typeface="Aptos Narrow" panose="020B0004020202020204" pitchFamily="34" charset="0"/>
              </a:rPr>
              <a:t>getN</a:t>
            </a:r>
            <a:r>
              <a:rPr lang="en-IN" sz="1200" dirty="0">
                <a:latin typeface="Aptos Narrow" panose="020B0004020202020204" pitchFamily="34" charset="0"/>
              </a:rPr>
              <a:t>), </a:t>
            </a:r>
            <a:r>
              <a:rPr lang="en-IN" sz="1200" dirty="0" err="1">
                <a:latin typeface="Aptos Narrow" panose="020B0004020202020204" pitchFamily="34" charset="0"/>
              </a:rPr>
              <a:t>sapply</a:t>
            </a:r>
            <a:r>
              <a:rPr lang="en-IN" sz="1200" dirty="0">
                <a:latin typeface="Aptos Narrow" panose="020B0004020202020204" pitchFamily="34" charset="0"/>
              </a:rPr>
              <a:t>(</a:t>
            </a:r>
            <a:r>
              <a:rPr lang="en-IN" sz="1200" dirty="0" err="1">
                <a:latin typeface="Aptos Narrow" panose="020B0004020202020204" pitchFamily="34" charset="0"/>
              </a:rPr>
              <a:t>dadaRs</a:t>
            </a:r>
            <a:r>
              <a:rPr lang="en-IN" sz="1200" dirty="0">
                <a:latin typeface="Aptos Narrow" panose="020B0004020202020204" pitchFamily="34" charset="0"/>
              </a:rPr>
              <a:t>, </a:t>
            </a:r>
            <a:r>
              <a:rPr lang="en-IN" sz="1200" dirty="0" err="1">
                <a:latin typeface="Aptos Narrow" panose="020B0004020202020204" pitchFamily="34" charset="0"/>
              </a:rPr>
              <a:t>getN</a:t>
            </a:r>
            <a:r>
              <a:rPr lang="en-IN" sz="1200" dirty="0">
                <a:latin typeface="Aptos Narrow" panose="020B0004020202020204" pitchFamily="34" charset="0"/>
              </a:rPr>
              <a:t>), </a:t>
            </a:r>
            <a:r>
              <a:rPr lang="en-IN" sz="1200" dirty="0" err="1">
                <a:latin typeface="Aptos Narrow" panose="020B0004020202020204" pitchFamily="34" charset="0"/>
              </a:rPr>
              <a:t>sapply</a:t>
            </a:r>
            <a:r>
              <a:rPr lang="en-IN" sz="1200" dirty="0">
                <a:latin typeface="Aptos Narrow" panose="020B0004020202020204" pitchFamily="34" charset="0"/>
              </a:rPr>
              <a:t>(mergers, </a:t>
            </a:r>
            <a:r>
              <a:rPr lang="en-IN" sz="1200" dirty="0" err="1">
                <a:latin typeface="Aptos Narrow" panose="020B0004020202020204" pitchFamily="34" charset="0"/>
              </a:rPr>
              <a:t>getN</a:t>
            </a:r>
            <a:r>
              <a:rPr lang="en-IN" sz="1200" dirty="0">
                <a:latin typeface="Aptos Narrow" panose="020B0004020202020204" pitchFamily="34" charset="0"/>
              </a:rPr>
              <a:t>), </a:t>
            </a:r>
            <a:r>
              <a:rPr lang="en-IN" sz="1200" dirty="0" err="1">
                <a:latin typeface="Aptos Narrow" panose="020B0004020202020204" pitchFamily="34" charset="0"/>
              </a:rPr>
              <a:t>rowSums</a:t>
            </a:r>
            <a:r>
              <a:rPr lang="en-IN" sz="1200" dirty="0">
                <a:latin typeface="Aptos Narrow" panose="020B0004020202020204" pitchFamily="34" charset="0"/>
              </a:rPr>
              <a:t>(</a:t>
            </a:r>
            <a:r>
              <a:rPr lang="en-IN" sz="1200" dirty="0" err="1">
                <a:latin typeface="Aptos Narrow" panose="020B0004020202020204" pitchFamily="34" charset="0"/>
              </a:rPr>
              <a:t>seqtab.nochim</a:t>
            </a:r>
            <a:r>
              <a:rPr lang="en-IN" sz="1200" dirty="0">
                <a:latin typeface="Aptos Narrow" panose="020B0004020202020204" pitchFamily="34" charset="0"/>
              </a:rPr>
              <a:t>))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# If processing a single sample, remove the </a:t>
            </a:r>
            <a:r>
              <a:rPr lang="en-IN" sz="1200" dirty="0" err="1">
                <a:latin typeface="Aptos Narrow" panose="020B0004020202020204" pitchFamily="34" charset="0"/>
              </a:rPr>
              <a:t>sapply</a:t>
            </a:r>
            <a:r>
              <a:rPr lang="en-IN" sz="1200" dirty="0">
                <a:latin typeface="Aptos Narrow" panose="020B0004020202020204" pitchFamily="34" charset="0"/>
              </a:rPr>
              <a:t> calls: e.g. replace </a:t>
            </a:r>
            <a:r>
              <a:rPr lang="en-IN" sz="1200" dirty="0" err="1">
                <a:latin typeface="Aptos Narrow" panose="020B0004020202020204" pitchFamily="34" charset="0"/>
              </a:rPr>
              <a:t>sapply</a:t>
            </a:r>
            <a:r>
              <a:rPr lang="en-IN" sz="1200" dirty="0">
                <a:latin typeface="Aptos Narrow" panose="020B0004020202020204" pitchFamily="34" charset="0"/>
              </a:rPr>
              <a:t>(</a:t>
            </a:r>
            <a:r>
              <a:rPr lang="en-IN" sz="1200" dirty="0" err="1">
                <a:latin typeface="Aptos Narrow" panose="020B0004020202020204" pitchFamily="34" charset="0"/>
              </a:rPr>
              <a:t>dadaFs</a:t>
            </a:r>
            <a:r>
              <a:rPr lang="en-IN" sz="1200" dirty="0">
                <a:latin typeface="Aptos Narrow" panose="020B0004020202020204" pitchFamily="34" charset="0"/>
              </a:rPr>
              <a:t>, </a:t>
            </a:r>
            <a:r>
              <a:rPr lang="en-IN" sz="1200" dirty="0" err="1">
                <a:latin typeface="Aptos Narrow" panose="020B0004020202020204" pitchFamily="34" charset="0"/>
              </a:rPr>
              <a:t>getN</a:t>
            </a:r>
            <a:r>
              <a:rPr lang="en-IN" sz="1200" dirty="0">
                <a:latin typeface="Aptos Narrow" panose="020B0004020202020204" pitchFamily="34" charset="0"/>
              </a:rPr>
              <a:t>) with &gt;</a:t>
            </a:r>
            <a:r>
              <a:rPr lang="en-IN" sz="1200" dirty="0" err="1">
                <a:latin typeface="Aptos Narrow" panose="020B0004020202020204" pitchFamily="34" charset="0"/>
              </a:rPr>
              <a:t>getN</a:t>
            </a:r>
            <a:r>
              <a:rPr lang="en-IN" sz="1200" dirty="0">
                <a:latin typeface="Aptos Narrow" panose="020B0004020202020204" pitchFamily="34" charset="0"/>
              </a:rPr>
              <a:t>(</a:t>
            </a:r>
            <a:r>
              <a:rPr lang="en-IN" sz="1200" dirty="0" err="1">
                <a:latin typeface="Aptos Narrow" panose="020B0004020202020204" pitchFamily="34" charset="0"/>
              </a:rPr>
              <a:t>dadaFs</a:t>
            </a:r>
            <a:r>
              <a:rPr lang="en-IN" sz="1200" dirty="0">
                <a:latin typeface="Aptos Narrow" panose="020B0004020202020204" pitchFamily="34" charset="0"/>
              </a:rPr>
              <a:t>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colnames</a:t>
            </a:r>
            <a:r>
              <a:rPr lang="en-IN" sz="1200" dirty="0">
                <a:latin typeface="Aptos Narrow" panose="020B0004020202020204" pitchFamily="34" charset="0"/>
              </a:rPr>
              <a:t>(track) &lt;- c("input", "filtered", "</a:t>
            </a:r>
            <a:r>
              <a:rPr lang="en-IN" sz="1200" dirty="0" err="1">
                <a:latin typeface="Aptos Narrow" panose="020B0004020202020204" pitchFamily="34" charset="0"/>
              </a:rPr>
              <a:t>denoisedF</a:t>
            </a:r>
            <a:r>
              <a:rPr lang="en-IN" sz="1200" dirty="0">
                <a:latin typeface="Aptos Narrow" panose="020B0004020202020204" pitchFamily="34" charset="0"/>
              </a:rPr>
              <a:t>", "</a:t>
            </a:r>
            <a:r>
              <a:rPr lang="en-IN" sz="1200" dirty="0" err="1">
                <a:latin typeface="Aptos Narrow" panose="020B0004020202020204" pitchFamily="34" charset="0"/>
              </a:rPr>
              <a:t>denoisedR</a:t>
            </a:r>
            <a:r>
              <a:rPr lang="en-IN" sz="1200" dirty="0">
                <a:latin typeface="Aptos Narrow" panose="020B0004020202020204" pitchFamily="34" charset="0"/>
              </a:rPr>
              <a:t>", "merged", "</a:t>
            </a:r>
            <a:r>
              <a:rPr lang="en-IN" sz="1200" dirty="0" err="1">
                <a:latin typeface="Aptos Narrow" panose="020B0004020202020204" pitchFamily="34" charset="0"/>
              </a:rPr>
              <a:t>nonchim</a:t>
            </a:r>
            <a:r>
              <a:rPr lang="en-IN" sz="1200" dirty="0">
                <a:latin typeface="Aptos Narrow" panose="020B0004020202020204" pitchFamily="34" charset="0"/>
              </a:rPr>
              <a:t>")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rownames</a:t>
            </a:r>
            <a:r>
              <a:rPr lang="en-IN" sz="1200" dirty="0">
                <a:latin typeface="Aptos Narrow" panose="020B0004020202020204" pitchFamily="34" charset="0"/>
              </a:rPr>
              <a:t>(track) &lt;- </a:t>
            </a:r>
            <a:r>
              <a:rPr lang="en-IN" sz="1200" dirty="0" err="1">
                <a:latin typeface="Aptos Narrow" panose="020B0004020202020204" pitchFamily="34" charset="0"/>
              </a:rPr>
              <a:t>sample.names</a:t>
            </a:r>
            <a:endParaRPr lang="en-IN" sz="1200" dirty="0">
              <a:latin typeface="Aptos Narrow" panose="020B0004020202020204" pitchFamily="34" charset="0"/>
            </a:endParaRPr>
          </a:p>
          <a:p>
            <a:r>
              <a:rPr lang="en-IN" sz="1200" dirty="0">
                <a:latin typeface="Aptos Narrow" panose="020B0004020202020204" pitchFamily="34" charset="0"/>
              </a:rPr>
              <a:t>&gt;head(track)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#Assign taxonomy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&gt;taxa &lt;- </a:t>
            </a:r>
            <a:r>
              <a:rPr lang="en-IN" sz="1200" dirty="0" err="1">
                <a:latin typeface="Aptos Narrow" panose="020B0004020202020204" pitchFamily="34" charset="0"/>
              </a:rPr>
              <a:t>assignTaxonomy</a:t>
            </a:r>
            <a:r>
              <a:rPr lang="en-IN" sz="1200" dirty="0">
                <a:latin typeface="Aptos Narrow" panose="020B0004020202020204" pitchFamily="34" charset="0"/>
              </a:rPr>
              <a:t>(</a:t>
            </a:r>
            <a:r>
              <a:rPr lang="en-IN" sz="1200" b="1" dirty="0" err="1">
                <a:solidFill>
                  <a:srgbClr val="FF0000"/>
                </a:solidFill>
                <a:latin typeface="Aptos Narrow" panose="020B0004020202020204" pitchFamily="34" charset="0"/>
              </a:rPr>
              <a:t>seqtab.nochim</a:t>
            </a:r>
            <a:r>
              <a:rPr lang="en-IN" sz="1200" dirty="0">
                <a:latin typeface="Aptos Narrow" panose="020B0004020202020204" pitchFamily="34" charset="0"/>
              </a:rPr>
              <a:t>, "silva_nr99_v138.1_train_set.fa.gz", multithread=FALSE)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#Let’s inspect the taxonomic assignments: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taxa.print</a:t>
            </a:r>
            <a:r>
              <a:rPr lang="en-IN" sz="1200" dirty="0">
                <a:latin typeface="Aptos Narrow" panose="020B0004020202020204" pitchFamily="34" charset="0"/>
              </a:rPr>
              <a:t> &lt;- taxa # Removing sequence </a:t>
            </a:r>
            <a:r>
              <a:rPr lang="en-IN" sz="1200" dirty="0" err="1">
                <a:latin typeface="Aptos Narrow" panose="020B0004020202020204" pitchFamily="34" charset="0"/>
              </a:rPr>
              <a:t>rownames</a:t>
            </a:r>
            <a:r>
              <a:rPr lang="en-IN" sz="1200" dirty="0">
                <a:latin typeface="Aptos Narrow" panose="020B0004020202020204" pitchFamily="34" charset="0"/>
              </a:rPr>
              <a:t> for display only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</a:t>
            </a:r>
            <a:r>
              <a:rPr lang="en-IN" sz="1200" dirty="0" err="1">
                <a:latin typeface="Aptos Narrow" panose="020B0004020202020204" pitchFamily="34" charset="0"/>
              </a:rPr>
              <a:t>rownames</a:t>
            </a:r>
            <a:r>
              <a:rPr lang="en-IN" sz="1200" dirty="0">
                <a:latin typeface="Aptos Narrow" panose="020B0004020202020204" pitchFamily="34" charset="0"/>
              </a:rPr>
              <a:t>(</a:t>
            </a:r>
            <a:r>
              <a:rPr lang="en-IN" sz="1200" dirty="0" err="1">
                <a:latin typeface="Aptos Narrow" panose="020B0004020202020204" pitchFamily="34" charset="0"/>
              </a:rPr>
              <a:t>taxa.print</a:t>
            </a:r>
            <a:r>
              <a:rPr lang="en-IN" sz="1200" dirty="0">
                <a:latin typeface="Aptos Narrow" panose="020B0004020202020204" pitchFamily="34" charset="0"/>
              </a:rPr>
              <a:t>) &lt;- NULL</a:t>
            </a:r>
          </a:p>
          <a:p>
            <a:r>
              <a:rPr lang="en-IN" sz="1200" dirty="0">
                <a:latin typeface="Aptos Narrow" panose="020B0004020202020204" pitchFamily="34" charset="0"/>
              </a:rPr>
              <a:t>&gt;head(</a:t>
            </a:r>
            <a:r>
              <a:rPr lang="en-IN" sz="1200" dirty="0" err="1">
                <a:latin typeface="Aptos Narrow" panose="020B0004020202020204" pitchFamily="34" charset="0"/>
              </a:rPr>
              <a:t>taxa.print</a:t>
            </a:r>
            <a:r>
              <a:rPr lang="en-IN" sz="1200" dirty="0">
                <a:latin typeface="Aptos Narrow" panose="020B00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1496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3043</TotalTime>
  <Words>3082</Words>
  <Application>Microsoft Office PowerPoint</Application>
  <PresentationFormat>Widescreen</PresentationFormat>
  <Paragraphs>284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Aptos Narrow</vt:lpstr>
      <vt:lpstr>Arial</vt:lpstr>
      <vt:lpstr>Bradley Hand ITC</vt:lpstr>
      <vt:lpstr>Calibri</vt:lpstr>
      <vt:lpstr>Calibri Light</vt:lpstr>
      <vt:lpstr>Cascadia Code</vt:lpstr>
      <vt:lpstr>ProximaVara-Roman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Dibakar Roy</dc:creator>
  <cp:lastModifiedBy>Paramita Roy</cp:lastModifiedBy>
  <cp:revision>162</cp:revision>
  <dcterms:created xsi:type="dcterms:W3CDTF">2024-09-19T07:17:31Z</dcterms:created>
  <dcterms:modified xsi:type="dcterms:W3CDTF">2024-09-25T02:56:26Z</dcterms:modified>
</cp:coreProperties>
</file>